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60" r:id="rId2"/>
    <p:sldId id="501" r:id="rId3"/>
    <p:sldId id="830" r:id="rId4"/>
    <p:sldId id="827" r:id="rId5"/>
    <p:sldId id="831" r:id="rId6"/>
    <p:sldId id="833" r:id="rId7"/>
    <p:sldId id="834" r:id="rId8"/>
    <p:sldId id="844" r:id="rId9"/>
    <p:sldId id="835" r:id="rId10"/>
    <p:sldId id="836" r:id="rId11"/>
    <p:sldId id="842" r:id="rId12"/>
    <p:sldId id="841" r:id="rId13"/>
    <p:sldId id="840" r:id="rId14"/>
    <p:sldId id="843" r:id="rId15"/>
    <p:sldId id="743" r:id="rId16"/>
    <p:sldId id="744" r:id="rId17"/>
    <p:sldId id="745" r:id="rId18"/>
    <p:sldId id="746" r:id="rId19"/>
    <p:sldId id="747" r:id="rId20"/>
    <p:sldId id="748" r:id="rId21"/>
    <p:sldId id="749" r:id="rId22"/>
    <p:sldId id="750" r:id="rId23"/>
    <p:sldId id="751" r:id="rId24"/>
    <p:sldId id="752" r:id="rId25"/>
    <p:sldId id="779" r:id="rId26"/>
    <p:sldId id="780" r:id="rId27"/>
    <p:sldId id="782" r:id="rId28"/>
    <p:sldId id="783" r:id="rId29"/>
    <p:sldId id="784" r:id="rId30"/>
    <p:sldId id="785" r:id="rId31"/>
    <p:sldId id="786" r:id="rId32"/>
    <p:sldId id="787" r:id="rId33"/>
    <p:sldId id="788" r:id="rId34"/>
    <p:sldId id="789" r:id="rId35"/>
    <p:sldId id="790" r:id="rId36"/>
    <p:sldId id="791" r:id="rId37"/>
    <p:sldId id="792" r:id="rId38"/>
    <p:sldId id="793" r:id="rId39"/>
    <p:sldId id="794" r:id="rId40"/>
    <p:sldId id="795" r:id="rId41"/>
    <p:sldId id="796" r:id="rId42"/>
    <p:sldId id="797" r:id="rId43"/>
    <p:sldId id="798" r:id="rId44"/>
    <p:sldId id="799" r:id="rId45"/>
    <p:sldId id="800" r:id="rId46"/>
    <p:sldId id="801" r:id="rId47"/>
    <p:sldId id="803" r:id="rId48"/>
    <p:sldId id="804" r:id="rId49"/>
    <p:sldId id="806" r:id="rId50"/>
    <p:sldId id="807" r:id="rId51"/>
    <p:sldId id="809" r:id="rId52"/>
    <p:sldId id="810" r:id="rId53"/>
    <p:sldId id="811" r:id="rId54"/>
    <p:sldId id="813" r:id="rId55"/>
    <p:sldId id="814" r:id="rId56"/>
    <p:sldId id="845" r:id="rId57"/>
    <p:sldId id="591" r:id="rId5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C72"/>
    <a:srgbClr val="140C76"/>
    <a:srgbClr val="170E8C"/>
    <a:srgbClr val="180F93"/>
    <a:srgbClr val="291C86"/>
    <a:srgbClr val="2A1D8B"/>
    <a:srgbClr val="23096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96" y="1312"/>
      </p:cViewPr>
      <p:guideLst>
        <p:guide orient="horz" pos="4110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E1F16F-EE8A-954D-92FD-5DB019797B06}" type="datetime1">
              <a:rPr lang="en-US"/>
              <a:pPr>
                <a:defRPr/>
              </a:pPr>
              <a:t>8/28/13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C6E3D9-99C3-224A-AF42-335830652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14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2769FC-649F-EA4D-9FEC-A95FCB21C8B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814C52-8599-214A-A5D9-0D880E804BF1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6B7872-B5C7-E44D-AA5F-4AD06179765D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555244-0144-C043-BEF8-A1FD3F6057CA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CE4FD-C76E-C44F-B79C-36DDFC299BF1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A2BA1D-02D3-B744-AC55-35A5C4804306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C94C9D-41AF-A04F-A128-314FCCEB2959}" type="slidenum">
              <a:rPr lang="en-US" sz="1200"/>
              <a:pPr eaLnBrk="1" hangingPunct="1"/>
              <a:t>56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05BCE0-5326-1C44-A689-394E390BB00B}" type="slidenum">
              <a:rPr lang="en-US" sz="1200"/>
              <a:pPr eaLnBrk="1" hangingPunct="1"/>
              <a:t>57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8511-5230-A549-8C79-C0FC9322C4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2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499-7648-4A41-8717-3361A461DB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45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CF524-9FB4-E84D-ABA7-DE982AB5AA9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92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8E35A-C7AF-9948-BF4A-727E809247E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62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DBE3B-B95F-BB42-B716-6F6D60213B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55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07DC1-53F6-1A4C-AA96-A246389B71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24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EC02-1F7B-5546-87DD-94F5A9B0A91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56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ADA57-0B62-334C-AFB3-3E33382B723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306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51B2B-5186-0E44-91CD-DAA1291FE87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50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15ABB-9E2C-384B-B2B1-EC3C2BBE7BD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54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6395F-78FF-3D4E-A8C3-300C2ADF3F4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12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95904E2-4911-3045-A0EA-1B850A5C9FB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2.wmf"/><Relationship Id="rId5" Type="http://schemas.openxmlformats.org/officeDocument/2006/relationships/image" Target="../media/image5.png"/><Relationship Id="rId6" Type="http://schemas.openxmlformats.org/officeDocument/2006/relationships/image" Target="../media/image6.wm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2.wm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2.wm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2.wm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2117725" y="15049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685800" y="533400"/>
            <a:ext cx="71485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00FF"/>
                </a:solidFill>
              </a:rPr>
              <a:t>Regional Climate Downscaling over </a:t>
            </a:r>
          </a:p>
          <a:p>
            <a:pPr eaLnBrk="1" hangingPunct="1"/>
            <a:r>
              <a:rPr lang="en-US" sz="3200" b="1">
                <a:solidFill>
                  <a:srgbClr val="0000FF"/>
                </a:solidFill>
              </a:rPr>
              <a:t>Western Maritime Continent </a:t>
            </a:r>
            <a:endParaRPr lang="de-DE" sz="3200" b="1">
              <a:solidFill>
                <a:srgbClr val="0000FF"/>
              </a:solidFill>
            </a:endParaRP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684213" y="1844675"/>
            <a:ext cx="7694612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CH" sz="1800" b="1" dirty="0"/>
          </a:p>
          <a:p>
            <a:pPr eaLnBrk="1" hangingPunct="1"/>
            <a:r>
              <a:rPr lang="de-CH" sz="2000" b="1" dirty="0" err="1"/>
              <a:t>Fredolin</a:t>
            </a:r>
            <a:r>
              <a:rPr lang="de-CH" sz="2000" b="1" dirty="0"/>
              <a:t> </a:t>
            </a:r>
            <a:r>
              <a:rPr lang="de-CH" sz="2000" b="1" dirty="0" err="1"/>
              <a:t>Tangang</a:t>
            </a:r>
            <a:r>
              <a:rPr lang="de-CH" sz="2000" b="1" dirty="0"/>
              <a:t>, </a:t>
            </a:r>
            <a:r>
              <a:rPr lang="de-CH" sz="2000" b="1" dirty="0" err="1"/>
              <a:t>PhD</a:t>
            </a:r>
            <a:endParaRPr lang="de-CH" sz="2000" b="1" dirty="0"/>
          </a:p>
          <a:p>
            <a:pPr eaLnBrk="1" hangingPunct="1"/>
            <a:endParaRPr lang="de-CH" sz="2000" b="1" dirty="0"/>
          </a:p>
          <a:p>
            <a:pPr eaLnBrk="1" hangingPunct="1"/>
            <a:r>
              <a:rPr lang="de-CH" sz="2000" b="1" dirty="0"/>
              <a:t>Professor,</a:t>
            </a:r>
          </a:p>
          <a:p>
            <a:pPr eaLnBrk="1" hangingPunct="1"/>
            <a:r>
              <a:rPr lang="de-CH" sz="2000" b="1" dirty="0"/>
              <a:t>Research </a:t>
            </a:r>
            <a:r>
              <a:rPr lang="de-CH" sz="2000" b="1" dirty="0" err="1"/>
              <a:t>Centre</a:t>
            </a:r>
            <a:r>
              <a:rPr lang="de-CH" sz="2000" b="1" dirty="0"/>
              <a:t> </a:t>
            </a:r>
            <a:r>
              <a:rPr lang="de-CH" sz="2000" b="1" dirty="0" err="1"/>
              <a:t>for</a:t>
            </a:r>
            <a:r>
              <a:rPr lang="de-CH" sz="2000" b="1" dirty="0"/>
              <a:t> Tropical </a:t>
            </a:r>
            <a:r>
              <a:rPr lang="de-CH" sz="2000" b="1" dirty="0" err="1"/>
              <a:t>Climate</a:t>
            </a:r>
            <a:r>
              <a:rPr lang="de-CH" sz="2000" b="1" dirty="0"/>
              <a:t> Change System (IKLIM),</a:t>
            </a:r>
          </a:p>
          <a:p>
            <a:pPr eaLnBrk="1" hangingPunct="1"/>
            <a:r>
              <a:rPr lang="de-CH" sz="2000" b="1" dirty="0" err="1"/>
              <a:t>Faculty</a:t>
            </a:r>
            <a:r>
              <a:rPr lang="de-CH" sz="2000" b="1" dirty="0"/>
              <a:t> </a:t>
            </a:r>
            <a:r>
              <a:rPr lang="de-CH" sz="2000" b="1" dirty="0" err="1"/>
              <a:t>of</a:t>
            </a:r>
            <a:r>
              <a:rPr lang="de-CH" sz="2000" b="1" dirty="0"/>
              <a:t> Science &amp; Technology,</a:t>
            </a:r>
          </a:p>
          <a:p>
            <a:pPr eaLnBrk="1" hangingPunct="1"/>
            <a:r>
              <a:rPr lang="de-CH" sz="2000" b="1" dirty="0" err="1"/>
              <a:t>Universiti</a:t>
            </a:r>
            <a:r>
              <a:rPr lang="de-CH" sz="2000" b="1" dirty="0"/>
              <a:t> </a:t>
            </a:r>
            <a:r>
              <a:rPr lang="de-CH" sz="2000" b="1" dirty="0" err="1"/>
              <a:t>Kebangsaan</a:t>
            </a:r>
            <a:r>
              <a:rPr lang="de-CH" sz="2000" b="1" dirty="0"/>
              <a:t> Malaysia </a:t>
            </a:r>
          </a:p>
          <a:p>
            <a:pPr eaLnBrk="1" hangingPunct="1"/>
            <a:r>
              <a:rPr lang="de-CH" sz="2000" b="1" dirty="0"/>
              <a:t>(</a:t>
            </a:r>
            <a:r>
              <a:rPr lang="de-CH" sz="2000" i="1" dirty="0"/>
              <a:t>The National University </a:t>
            </a:r>
            <a:r>
              <a:rPr lang="de-CH" sz="2000" i="1" dirty="0" err="1"/>
              <a:t>of</a:t>
            </a:r>
            <a:r>
              <a:rPr lang="de-CH" sz="2000" i="1" dirty="0"/>
              <a:t> Malaysia</a:t>
            </a:r>
            <a:r>
              <a:rPr lang="de-CH" sz="2000" b="1" dirty="0"/>
              <a:t>)</a:t>
            </a:r>
          </a:p>
          <a:p>
            <a:pPr eaLnBrk="1" hangingPunct="1"/>
            <a:endParaRPr lang="de-CH" sz="2000" b="1" dirty="0"/>
          </a:p>
          <a:p>
            <a:pPr eaLnBrk="1" hangingPunct="1"/>
            <a:r>
              <a:rPr lang="de-CH" sz="2000" b="1" dirty="0"/>
              <a:t>Project Leader</a:t>
            </a:r>
          </a:p>
          <a:p>
            <a:pPr eaLnBrk="1" hangingPunct="1"/>
            <a:r>
              <a:rPr lang="de-CH" sz="2000" b="1" dirty="0" err="1"/>
              <a:t>Southeast</a:t>
            </a:r>
            <a:r>
              <a:rPr lang="de-CH" sz="2000" b="1" dirty="0"/>
              <a:t> </a:t>
            </a:r>
            <a:r>
              <a:rPr lang="de-CH" sz="2000" b="1" dirty="0" err="1"/>
              <a:t>Asia</a:t>
            </a:r>
            <a:r>
              <a:rPr lang="de-CH" sz="2000" b="1" dirty="0"/>
              <a:t> Regional </a:t>
            </a:r>
            <a:r>
              <a:rPr lang="de-CH" sz="2000" b="1" dirty="0" err="1"/>
              <a:t>Climate</a:t>
            </a:r>
            <a:r>
              <a:rPr lang="de-CH" sz="2000" b="1" dirty="0"/>
              <a:t> </a:t>
            </a:r>
            <a:r>
              <a:rPr lang="de-CH" sz="2000" b="1" dirty="0" err="1"/>
              <a:t>Downscaling</a:t>
            </a:r>
            <a:r>
              <a:rPr lang="de-CH" sz="2000" b="1" dirty="0"/>
              <a:t> (SEACLID) / </a:t>
            </a:r>
          </a:p>
          <a:p>
            <a:pPr eaLnBrk="1" hangingPunct="1"/>
            <a:r>
              <a:rPr lang="de-CH" sz="2000" b="1" dirty="0"/>
              <a:t>CORDEX SEA</a:t>
            </a:r>
          </a:p>
          <a:p>
            <a:pPr eaLnBrk="1" hangingPunct="1"/>
            <a:endParaRPr lang="de-CH" sz="2000" b="1" dirty="0"/>
          </a:p>
          <a:p>
            <a:pPr eaLnBrk="1" hangingPunct="1"/>
            <a:r>
              <a:rPr lang="de-CH" sz="2000" b="1" dirty="0"/>
              <a:t>IPCC </a:t>
            </a:r>
            <a:r>
              <a:rPr lang="de-CH" sz="2000" b="1" dirty="0" err="1"/>
              <a:t>Vice-Chair</a:t>
            </a:r>
            <a:r>
              <a:rPr lang="de-CH" sz="2000" b="1" dirty="0"/>
              <a:t> Working Group I</a:t>
            </a:r>
            <a:endParaRPr lang="de-DE" sz="2000" b="1" dirty="0"/>
          </a:p>
          <a:p>
            <a:pPr eaLnBrk="1" hangingPunct="1"/>
            <a:endParaRPr lang="de-CH" sz="2000" b="1" dirty="0"/>
          </a:p>
          <a:p>
            <a:pPr eaLnBrk="1" hangingPunct="1"/>
            <a:endParaRPr lang="de-CH" sz="2000" b="1" dirty="0"/>
          </a:p>
          <a:p>
            <a:pPr eaLnBrk="1" hangingPunct="1"/>
            <a:endParaRPr lang="de-CH" sz="2000" b="1" dirty="0"/>
          </a:p>
          <a:p>
            <a:pPr eaLnBrk="1" hangingPunct="1"/>
            <a:endParaRPr lang="de-CH" sz="2000" b="1" dirty="0"/>
          </a:p>
          <a:p>
            <a:pPr eaLnBrk="1" hangingPunct="1"/>
            <a:endParaRPr lang="de-CH" sz="1800" dirty="0"/>
          </a:p>
        </p:txBody>
      </p:sp>
      <p:pic>
        <p:nvPicPr>
          <p:cNvPr id="14341" name="Picture 13" descr="UKM_logo_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791200"/>
            <a:ext cx="17526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SEARCI DOM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564356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Box 2"/>
          <p:cNvSpPr txBox="1">
            <a:spLocks noChangeArrowheads="1"/>
          </p:cNvSpPr>
          <p:nvPr/>
        </p:nvSpPr>
        <p:spPr bwMode="auto">
          <a:xfrm>
            <a:off x="5795963" y="838200"/>
            <a:ext cx="3529012" cy="677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endParaRPr lang="en-US" sz="16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600" dirty="0" smtClean="0"/>
              <a:t>5+2 countries (Cambodia, Lao PDR)</a:t>
            </a:r>
          </a:p>
          <a:p>
            <a:pPr marL="0" indent="0" eaLnBrk="1" hangingPunct="1">
              <a:defRPr/>
            </a:pPr>
            <a:endParaRPr lang="en-US" sz="16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600" dirty="0" smtClean="0"/>
              <a:t>Secured APN funding for 3 years</a:t>
            </a:r>
          </a:p>
          <a:p>
            <a:pPr marL="0" indent="0" eaLnBrk="1" hangingPunct="1">
              <a:defRPr/>
            </a:pPr>
            <a:r>
              <a:rPr lang="en-US" sz="1600" dirty="0"/>
              <a:t> </a:t>
            </a:r>
            <a:r>
              <a:rPr lang="en-US" sz="1600" dirty="0" smtClean="0"/>
              <a:t>    (OCT 2013- SEPT 2016)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16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600" dirty="0" smtClean="0"/>
              <a:t>5 </a:t>
            </a:r>
            <a:r>
              <a:rPr lang="en-US" sz="1600" dirty="0"/>
              <a:t>CMIP5 GCMs, 3 </a:t>
            </a:r>
            <a:r>
              <a:rPr lang="en-US" sz="1600" dirty="0" smtClean="0"/>
              <a:t>RCPs (4.5, 6.0, 8.5) </a:t>
            </a:r>
            <a:endParaRPr lang="en-US" sz="1600" dirty="0"/>
          </a:p>
          <a:p>
            <a:pPr eaLnBrk="1" hangingPunct="1">
              <a:buFont typeface="Arial" charset="0"/>
              <a:buChar char="•"/>
              <a:defRPr/>
            </a:pPr>
            <a:endParaRPr lang="en-US" sz="16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600" dirty="0" smtClean="0"/>
              <a:t>RCM</a:t>
            </a:r>
            <a:r>
              <a:rPr lang="en-US" sz="1600" dirty="0"/>
              <a:t>: RegCM4, Resolution: 36 km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16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600" dirty="0"/>
              <a:t>Downscaling tasks will be distributed among country members</a:t>
            </a:r>
          </a:p>
          <a:p>
            <a:pPr marL="0" indent="0" eaLnBrk="1" hangingPunct="1">
              <a:defRPr/>
            </a:pPr>
            <a:endParaRPr lang="en-US" sz="16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600" dirty="0"/>
              <a:t>Capacity building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16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600" dirty="0" smtClean="0"/>
              <a:t>Scientific publication</a:t>
            </a:r>
          </a:p>
          <a:p>
            <a:pPr marL="0" indent="0" eaLnBrk="1" hangingPunct="1">
              <a:defRPr/>
            </a:pPr>
            <a:endParaRPr lang="en-US" sz="16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600" dirty="0"/>
              <a:t>E</a:t>
            </a:r>
            <a:r>
              <a:rPr lang="en-US" sz="1600" dirty="0" smtClean="0"/>
              <a:t>stablish </a:t>
            </a:r>
            <a:r>
              <a:rPr lang="en-US" sz="1600" dirty="0"/>
              <a:t>data center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16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600" dirty="0" smtClean="0"/>
              <a:t>Engagement with users /  stakeholders / policy makers</a:t>
            </a:r>
            <a:endParaRPr lang="en-US" sz="1600" dirty="0"/>
          </a:p>
          <a:p>
            <a:pPr eaLnBrk="1" hangingPunct="1">
              <a:buFont typeface="Arial" charset="0"/>
              <a:buChar char="•"/>
              <a:defRPr/>
            </a:pPr>
            <a:endParaRPr lang="en-US" sz="1600" dirty="0"/>
          </a:p>
          <a:p>
            <a:pPr marL="0" indent="0" eaLnBrk="1" hangingPunct="1">
              <a:defRPr/>
            </a:pPr>
            <a:endParaRPr lang="en-US" sz="1800" dirty="0"/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533400" y="0"/>
            <a:ext cx="81534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FF"/>
                </a:solidFill>
              </a:rPr>
              <a:t>Southeast Asia Regional Climate Downscaling </a:t>
            </a:r>
            <a:r>
              <a:rPr lang="en-US" sz="3200" b="1" dirty="0" smtClean="0">
                <a:solidFill>
                  <a:srgbClr val="0000FF"/>
                </a:solidFill>
              </a:rPr>
              <a:t>(</a:t>
            </a:r>
            <a:r>
              <a:rPr lang="en-US" sz="3200" b="1" dirty="0">
                <a:solidFill>
                  <a:srgbClr val="0000FF"/>
                </a:solidFill>
              </a:rPr>
              <a:t>SEACLID</a:t>
            </a:r>
            <a:r>
              <a:rPr lang="en-US" sz="3200" b="1" dirty="0" smtClean="0">
                <a:solidFill>
                  <a:srgbClr val="0000FF"/>
                </a:solidFill>
              </a:rPr>
              <a:t>) Project 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Latest developments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9010650" cy="4525963"/>
          </a:xfrm>
        </p:spPr>
        <p:txBody>
          <a:bodyPr/>
          <a:lstStyle/>
          <a:p>
            <a:r>
              <a:rPr lang="en-US" sz="3000">
                <a:latin typeface="Arial" charset="0"/>
                <a:ea typeface="ＭＳ Ｐゴシック" charset="0"/>
                <a:cs typeface="ＭＳ Ｐゴシック" charset="0"/>
              </a:rPr>
              <a:t>SEACLID is now CORDEX-Southeast Asia (CORDEX-SEA)</a:t>
            </a:r>
          </a:p>
          <a:p>
            <a:r>
              <a:rPr lang="en-US" sz="3000">
                <a:latin typeface="Arial" charset="0"/>
                <a:ea typeface="ＭＳ Ｐゴシック" charset="0"/>
                <a:cs typeface="ＭＳ Ｐゴシック" charset="0"/>
              </a:rPr>
              <a:t>Domain: Same, Resolution: 25 km, </a:t>
            </a:r>
          </a:p>
          <a:p>
            <a:r>
              <a:rPr lang="en-US" sz="3000">
                <a:latin typeface="Arial" charset="0"/>
                <a:ea typeface="ＭＳ Ｐゴシック" charset="0"/>
                <a:cs typeface="ＭＳ Ｐゴシック" charset="0"/>
              </a:rPr>
              <a:t>RCM: RegCM4, GCM: 5 or more</a:t>
            </a:r>
          </a:p>
          <a:p>
            <a:r>
              <a:rPr lang="en-US" sz="3000">
                <a:latin typeface="Arial" charset="0"/>
                <a:ea typeface="ＭＳ Ｐゴシック" charset="0"/>
                <a:cs typeface="ＭＳ Ｐゴシック" charset="0"/>
              </a:rPr>
              <a:t>RCP: 4.5, 8.5</a:t>
            </a:r>
          </a:p>
          <a:p>
            <a:r>
              <a:rPr lang="en-US" sz="3000">
                <a:latin typeface="Arial" charset="0"/>
                <a:ea typeface="ＭＳ Ｐゴシック" charset="0"/>
                <a:cs typeface="ＭＳ Ｐゴシック" charset="0"/>
              </a:rPr>
              <a:t>Currently completing sensitivity experiments for physics options</a:t>
            </a:r>
          </a:p>
          <a:p>
            <a:r>
              <a:rPr lang="en-US" sz="3000">
                <a:latin typeface="Arial" charset="0"/>
                <a:ea typeface="ＭＳ Ｐゴシック" charset="0"/>
                <a:cs typeface="ＭＳ Ｐゴシック" charset="0"/>
              </a:rPr>
              <a:t>Require other institutions to participate in CORDEX-SEA &amp; increase ensemble members with different RCM &amp; GCM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17500"/>
            <a:ext cx="82931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6300788" y="3789363"/>
            <a:ext cx="1366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SEACLID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755650" y="3284538"/>
          <a:ext cx="11518900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4" name="Document" r:id="rId3" imgW="9003969" imgH="2082723" progId="Word.Document.12">
                  <p:embed/>
                </p:oleObj>
              </mc:Choice>
              <mc:Fallback>
                <p:oleObj name="Document" r:id="rId3" imgW="9003969" imgH="2082723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284538"/>
                        <a:ext cx="11518900" cy="208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042988" y="1916113"/>
            <a:ext cx="70580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FF"/>
                </a:solidFill>
              </a:rPr>
              <a:t>Tentative Dates for SEACLID / CORDEX-SEA Workshop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9632" y="5661248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International Workshop on Regional Climate Downscaling &amp; CORDEX Coordination Meeting, NOV 2013, CITEKO, INDONESIA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F:\liew\Documents\NAHRIM DOWNSCALING PROJECT\snapsho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5946775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899592" y="620688"/>
            <a:ext cx="549721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00FF"/>
                </a:solidFill>
              </a:rPr>
              <a:t>PRECIS Simulation domain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570784" y="5807993"/>
            <a:ext cx="534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137</a:t>
            </a: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164332" y="3104356"/>
            <a:ext cx="53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100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-445267" y="2037556"/>
            <a:ext cx="18288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-559567" y="4590256"/>
            <a:ext cx="20574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105772" y="5917530"/>
            <a:ext cx="2589212" cy="31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827584" y="5949280"/>
            <a:ext cx="2667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897960" y="1124744"/>
            <a:ext cx="2246040" cy="480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RCM: HadRM3P</a:t>
            </a:r>
          </a:p>
          <a:p>
            <a:endParaRPr lang="en-GB" dirty="0" smtClean="0">
              <a:effectLst/>
            </a:endParaRPr>
          </a:p>
          <a:p>
            <a:r>
              <a:rPr lang="en-GB" dirty="0" smtClean="0"/>
              <a:t>Resolution: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0.22°× 0.22° </a:t>
            </a:r>
            <a:endParaRPr lang="en-GB" dirty="0"/>
          </a:p>
          <a:p>
            <a:endParaRPr lang="en-GB" dirty="0">
              <a:effectLst/>
            </a:endParaRPr>
          </a:p>
          <a:p>
            <a:r>
              <a:rPr lang="en-GB" dirty="0" smtClean="0"/>
              <a:t>BC: ERA40, </a:t>
            </a:r>
          </a:p>
          <a:p>
            <a:r>
              <a:rPr lang="en-GB" dirty="0" smtClean="0"/>
              <a:t>HadAM3P, HadCM3</a:t>
            </a:r>
          </a:p>
          <a:p>
            <a:r>
              <a:rPr lang="en-GB" dirty="0" smtClean="0">
                <a:effectLst/>
              </a:rPr>
              <a:t>ECHAM5</a:t>
            </a:r>
          </a:p>
          <a:p>
            <a:endParaRPr lang="en-GB" dirty="0"/>
          </a:p>
          <a:p>
            <a:endParaRPr lang="en-GB" dirty="0" smtClean="0">
              <a:effectLst/>
            </a:endParaRPr>
          </a:p>
          <a:p>
            <a:r>
              <a:rPr lang="en-GB" dirty="0" smtClean="0"/>
              <a:t>HadCM3 </a:t>
            </a:r>
          </a:p>
          <a:p>
            <a:r>
              <a:rPr lang="en-GB" dirty="0" smtClean="0"/>
              <a:t>(1970-2100)</a:t>
            </a:r>
            <a:endParaRPr lang="en-GB" dirty="0" smtClean="0">
              <a:effectLst/>
            </a:endParaRP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848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838200" y="0"/>
            <a:ext cx="73152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</a:rPr>
              <a:t>Annual cycle of Mean Surface Temperature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39700"/>
            <a:ext cx="88519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304800" y="0"/>
            <a:ext cx="85344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</a:rPr>
              <a:t>Spatial Distribution of Mean Surface Temperature</a:t>
            </a:r>
          </a:p>
          <a:p>
            <a:pPr eaLnBrk="1" hangingPunct="1"/>
            <a:endParaRPr lang="en-US" sz="12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5537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1676400" y="152400"/>
            <a:ext cx="495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</a:rPr>
              <a:t>Spatial Distribution of Biases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6172200" y="2133600"/>
            <a:ext cx="23622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Due to GCM, RCM or CRU?</a:t>
            </a:r>
          </a:p>
          <a:p>
            <a:pPr eaLnBrk="1" hangingPunct="1"/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53340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990600" y="152400"/>
            <a:ext cx="495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0000FF"/>
                </a:solidFill>
              </a:rPr>
              <a:t>Grid to grid correlation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6156176" y="1844824"/>
            <a:ext cx="2438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8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rgbClr val="0000FF"/>
                </a:solidFill>
              </a:rPr>
              <a:t>Biases associated with CRU or RCM?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0" y="261938"/>
            <a:ext cx="9144000" cy="863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381000" y="381000"/>
            <a:ext cx="19288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CH" sz="4400" b="1">
                <a:solidFill>
                  <a:srgbClr val="0000FF"/>
                </a:solidFill>
                <a:latin typeface="Calibri" charset="0"/>
              </a:rPr>
              <a:t>Outline</a:t>
            </a:r>
            <a:endParaRPr lang="de-DE" sz="4400" b="1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16388" name="Content Placeholder 9"/>
          <p:cNvSpPr>
            <a:spLocks noGrp="1"/>
          </p:cNvSpPr>
          <p:nvPr>
            <p:ph idx="1"/>
          </p:nvPr>
        </p:nvSpPr>
        <p:spPr>
          <a:xfrm>
            <a:off x="500063" y="1428750"/>
            <a:ext cx="8229600" cy="45259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Introduction to the Southeast Asia Regional Climate Downscaling (SEACLID) / CORDEX Southeast Asia Project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Regional climate downscaling using PRECIS over western Maritime Continent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1750"/>
            <a:ext cx="90805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304800" y="0"/>
            <a:ext cx="7848600" cy="862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</a:rPr>
              <a:t>Annual cycle of Mean Precipitation</a:t>
            </a:r>
          </a:p>
          <a:p>
            <a:pPr eaLnBrk="1" hangingPunct="1"/>
            <a:endParaRPr lang="en-US" sz="1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88900"/>
            <a:ext cx="89535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304800" y="0"/>
            <a:ext cx="85344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</a:rPr>
              <a:t>Spatial Distribution of Mean Precipitation</a:t>
            </a:r>
          </a:p>
          <a:p>
            <a:pPr eaLnBrk="1" hangingPunct="1"/>
            <a:endParaRPr lang="en-US" sz="12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61722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6858000" y="2133600"/>
            <a:ext cx="1981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</a:rPr>
              <a:t>Biases based on comparison with CRU 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57658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588224" y="1988840"/>
            <a:ext cx="2438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8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rgbClr val="0000FF"/>
                </a:solidFill>
              </a:rPr>
              <a:t>Biases associated with CRU or RCM?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8153400" cy="28956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Application of a bias-correction technique on PRECIS output.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Bias Correction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</a:rPr>
              <a:t>Numerous bias correction algorithms. </a:t>
            </a:r>
          </a:p>
          <a:p>
            <a:pPr>
              <a:lnSpc>
                <a:spcPct val="80000"/>
              </a:lnSpc>
              <a:defRPr/>
            </a:pP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</a:rPr>
              <a:t>In this study we adopted a </a:t>
            </a:r>
            <a:r>
              <a:rPr lang="en-US" sz="2700" dirty="0" err="1" smtClean="0">
                <a:latin typeface="Arial" charset="0"/>
                <a:ea typeface="ＭＳ Ｐゴシック" charset="0"/>
                <a:cs typeface="ＭＳ Ｐゴシック" charset="0"/>
              </a:rPr>
              <a:t>quantile</a:t>
            </a: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</a:rPr>
              <a:t>-mapping </a:t>
            </a:r>
            <a:r>
              <a:rPr lang="en-US" sz="2700" dirty="0" smtClean="0">
                <a:latin typeface="Arial" charset="0"/>
                <a:ea typeface="ＭＳ Ｐゴシック" charset="0"/>
                <a:cs typeface="ＭＳ Ｐゴシック" charset="0"/>
              </a:rPr>
              <a:t>method (</a:t>
            </a:r>
            <a:r>
              <a:rPr lang="en-US" sz="2700" dirty="0" err="1" smtClean="0">
                <a:latin typeface="Arial" charset="0"/>
                <a:ea typeface="ＭＳ Ｐゴシック" charset="0"/>
                <a:cs typeface="ＭＳ Ｐゴシック" charset="0"/>
              </a:rPr>
              <a:t>Hashino</a:t>
            </a:r>
            <a:r>
              <a:rPr lang="en-US" sz="2700" dirty="0" smtClean="0">
                <a:latin typeface="Arial" charset="0"/>
                <a:ea typeface="ＭＳ Ｐゴシック" charset="0"/>
                <a:cs typeface="ＭＳ Ｐゴシック" charset="0"/>
              </a:rPr>
              <a:t> et al. 2007)</a:t>
            </a:r>
          </a:p>
          <a:p>
            <a:pPr>
              <a:lnSpc>
                <a:spcPct val="80000"/>
              </a:lnSpc>
              <a:defRPr/>
            </a:pPr>
            <a:r>
              <a:rPr lang="en-US" sz="2700" dirty="0" smtClean="0">
                <a:latin typeface="Arial" charset="0"/>
                <a:ea typeface="ＭＳ Ｐゴシック" charset="0"/>
                <a:cs typeface="ＭＳ Ｐゴシック" charset="0"/>
              </a:rPr>
              <a:t>Bias correction may work if the error is time-invariant &amp; associated with model deficiency (e.g. inability to resolve complex topography)</a:t>
            </a:r>
          </a:p>
          <a:p>
            <a:pPr>
              <a:lnSpc>
                <a:spcPct val="80000"/>
              </a:lnSpc>
              <a:defRPr/>
            </a:pPr>
            <a:r>
              <a:rPr lang="en-US" sz="2700" dirty="0" smtClean="0">
                <a:latin typeface="Arial" charset="0"/>
                <a:ea typeface="ＭＳ Ｐゴシック" charset="0"/>
                <a:cs typeface="ＭＳ Ｐゴシック" charset="0"/>
              </a:rPr>
              <a:t>Bias correction requires reliable dataset</a:t>
            </a:r>
          </a:p>
          <a:p>
            <a:pPr>
              <a:lnSpc>
                <a:spcPct val="80000"/>
              </a:lnSpc>
              <a:defRPr/>
            </a:pPr>
            <a:r>
              <a:rPr lang="en-US" sz="2700" dirty="0" smtClean="0">
                <a:latin typeface="Arial" charset="0"/>
                <a:ea typeface="ＭＳ Ｐゴシック" charset="0"/>
                <a:cs typeface="ＭＳ Ｐゴシック" charset="0"/>
              </a:rPr>
              <a:t>In this study we use: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APHRODITE_MYS</a:t>
            </a:r>
            <a:r>
              <a:rPr lang="en-US" sz="2400" dirty="0" smtClean="0"/>
              <a:t> (0.05 x 0.05, daily </a:t>
            </a:r>
            <a:r>
              <a:rPr lang="en-US" sz="2400" dirty="0" err="1" smtClean="0"/>
              <a:t>precip</a:t>
            </a:r>
            <a:r>
              <a:rPr lang="en-US" sz="2400" dirty="0" smtClean="0"/>
              <a:t>) </a:t>
            </a:r>
            <a:r>
              <a:rPr lang="en-US" sz="2400" dirty="0"/>
              <a:t>(</a:t>
            </a:r>
            <a:r>
              <a:rPr lang="en-US" sz="2400" dirty="0" err="1"/>
              <a:t>Yatagai</a:t>
            </a:r>
            <a:r>
              <a:rPr lang="en-US" sz="2400" dirty="0"/>
              <a:t> et al. 2012</a:t>
            </a:r>
            <a:r>
              <a:rPr lang="en-US" sz="2400" dirty="0" smtClean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WONG2010 </a:t>
            </a:r>
            <a:r>
              <a:rPr lang="en-US" sz="2400" dirty="0" smtClean="0"/>
              <a:t>(0.05 x 0.05, daily temp Peninsular Malaysia (Wong 2010)</a:t>
            </a:r>
            <a:endParaRPr lang="en-US" sz="2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/>
              <a:t>Validation of the bias correction algorithm.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286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PRECIS/ERA40</a:t>
            </a:r>
            <a:r>
              <a:rPr lang="en-US" dirty="0"/>
              <a:t> </a:t>
            </a:r>
            <a:r>
              <a:rPr lang="en-US" dirty="0" smtClean="0"/>
              <a:t>were first interpolated onto the observation 0.05 x </a:t>
            </a:r>
            <a:r>
              <a:rPr lang="en-US" smtClean="0"/>
              <a:t>0.05 grid. 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The output of the PRECIS/ERA40 were divided into two non-overlapping period of 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 </a:t>
            </a:r>
            <a:r>
              <a:rPr lang="en-US" dirty="0" err="1" smtClean="0"/>
              <a:t>i</a:t>
            </a:r>
            <a:r>
              <a:rPr lang="en-US" dirty="0" smtClean="0"/>
              <a:t>) 1970 to 1984 (reference period) 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ii) 1985 – 1999 (validation period)</a:t>
            </a:r>
            <a:endParaRPr lang="en-US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5715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 grid-by-grid assessment on of the following statistics were performed on both the </a:t>
            </a:r>
            <a:r>
              <a:rPr lang="en-US" dirty="0" smtClean="0">
                <a:solidFill>
                  <a:srgbClr val="C00000"/>
                </a:solidFill>
              </a:rPr>
              <a:t>precipitation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C00000"/>
                </a:solidFill>
              </a:rPr>
              <a:t>temperature</a:t>
            </a:r>
            <a:r>
              <a:rPr lang="en-US" dirty="0" smtClean="0"/>
              <a:t>:</a:t>
            </a:r>
          </a:p>
          <a:p>
            <a:pPr marL="627063" indent="0">
              <a:defRPr/>
            </a:pPr>
            <a:r>
              <a:rPr lang="en-US" dirty="0" smtClean="0">
                <a:solidFill>
                  <a:srgbClr val="0070C0"/>
                </a:solidFill>
              </a:rPr>
              <a:t>Seasonal mean</a:t>
            </a:r>
          </a:p>
          <a:p>
            <a:pPr marL="627063" indent="0">
              <a:defRPr/>
            </a:pPr>
            <a:r>
              <a:rPr lang="en-US" dirty="0" smtClean="0">
                <a:solidFill>
                  <a:srgbClr val="0070C0"/>
                </a:solidFill>
              </a:rPr>
              <a:t>Seasonal 90</a:t>
            </a:r>
            <a:r>
              <a:rPr lang="en-US" baseline="30000" dirty="0" smtClean="0">
                <a:solidFill>
                  <a:srgbClr val="0070C0"/>
                </a:solidFill>
              </a:rPr>
              <a:t>th</a:t>
            </a:r>
            <a:r>
              <a:rPr lang="en-US" dirty="0" smtClean="0">
                <a:solidFill>
                  <a:srgbClr val="0070C0"/>
                </a:solidFill>
              </a:rPr>
              <a:t> percentile </a:t>
            </a:r>
          </a:p>
          <a:p>
            <a:pPr marL="627063" indent="0">
              <a:defRPr/>
            </a:pPr>
            <a:r>
              <a:rPr lang="en-US" dirty="0" smtClean="0">
                <a:solidFill>
                  <a:srgbClr val="0070C0"/>
                </a:solidFill>
              </a:rPr>
              <a:t>Seasonal averaged intensity (for precipitation)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Bias correction validation for daily precipitation</a:t>
            </a:r>
          </a:p>
        </p:txBody>
      </p:sp>
      <p:sp>
        <p:nvSpPr>
          <p:cNvPr id="53250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117600"/>
            <a:ext cx="80772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2065338" y="6421438"/>
            <a:ext cx="594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Countries: 11, Population: &gt; ½ billion </a:t>
            </a:r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1236663" y="338138"/>
            <a:ext cx="6264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0000FF"/>
                </a:solidFill>
              </a:rPr>
              <a:t>Southeast Asia Region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1775"/>
            <a:ext cx="59340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60563"/>
            <a:ext cx="588645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76650"/>
            <a:ext cx="59769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6"/>
          <p:cNvSpPr txBox="1">
            <a:spLocks noChangeArrowheads="1"/>
          </p:cNvSpPr>
          <p:nvPr/>
        </p:nvSpPr>
        <p:spPr bwMode="auto">
          <a:xfrm>
            <a:off x="273050" y="685800"/>
            <a:ext cx="1631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APHRODITE_MYS</a:t>
            </a:r>
          </a:p>
        </p:txBody>
      </p:sp>
      <p:sp>
        <p:nvSpPr>
          <p:cNvPr id="54277" name="TextBox 7"/>
          <p:cNvSpPr txBox="1">
            <a:spLocks noChangeArrowheads="1"/>
          </p:cNvSpPr>
          <p:nvPr/>
        </p:nvSpPr>
        <p:spPr bwMode="auto">
          <a:xfrm>
            <a:off x="392113" y="2438400"/>
            <a:ext cx="1284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PRECIS (Raw)</a:t>
            </a:r>
          </a:p>
        </p:txBody>
      </p:sp>
      <p:sp>
        <p:nvSpPr>
          <p:cNvPr id="54278" name="TextBox 8"/>
          <p:cNvSpPr txBox="1">
            <a:spLocks noChangeArrowheads="1"/>
          </p:cNvSpPr>
          <p:nvPr/>
        </p:nvSpPr>
        <p:spPr bwMode="auto">
          <a:xfrm>
            <a:off x="387350" y="4114800"/>
            <a:ext cx="1517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PRECIS</a:t>
            </a:r>
          </a:p>
          <a:p>
            <a:pPr eaLnBrk="1" hangingPunct="1"/>
            <a:r>
              <a:rPr lang="en-US" sz="1600"/>
              <a:t>(Bias Corrected)</a:t>
            </a:r>
          </a:p>
        </p:txBody>
      </p:sp>
      <p:sp>
        <p:nvSpPr>
          <p:cNvPr id="54279" name="TextBox 9"/>
          <p:cNvSpPr txBox="1">
            <a:spLocks noChangeArrowheads="1"/>
          </p:cNvSpPr>
          <p:nvPr/>
        </p:nvSpPr>
        <p:spPr bwMode="auto">
          <a:xfrm>
            <a:off x="2940050" y="76200"/>
            <a:ext cx="1327150" cy="369888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Dec-Jan-Feb</a:t>
            </a:r>
          </a:p>
        </p:txBody>
      </p:sp>
      <p:sp>
        <p:nvSpPr>
          <p:cNvPr id="54280" name="TextBox 10"/>
          <p:cNvSpPr txBox="1">
            <a:spLocks noChangeArrowheads="1"/>
          </p:cNvSpPr>
          <p:nvPr/>
        </p:nvSpPr>
        <p:spPr bwMode="auto">
          <a:xfrm>
            <a:off x="5783263" y="87313"/>
            <a:ext cx="1455737" cy="36988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Mar-Apr-May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3820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 smtClean="0"/>
              <a:t>The PRECIS simulation produces </a:t>
            </a:r>
            <a:r>
              <a:rPr lang="en-US" dirty="0" smtClean="0">
                <a:solidFill>
                  <a:srgbClr val="0070C0"/>
                </a:solidFill>
              </a:rPr>
              <a:t>more rainfall </a:t>
            </a:r>
            <a:r>
              <a:rPr lang="en-US" dirty="0" smtClean="0"/>
              <a:t>although the general spatial variations are correctly reproduced. </a:t>
            </a:r>
          </a:p>
          <a:p>
            <a:pPr>
              <a:defRPr/>
            </a:pPr>
            <a:r>
              <a:rPr lang="en-US" dirty="0" smtClean="0"/>
              <a:t>The bias correction generally </a:t>
            </a:r>
            <a:r>
              <a:rPr lang="en-US" dirty="0" smtClean="0">
                <a:solidFill>
                  <a:srgbClr val="0070C0"/>
                </a:solidFill>
              </a:rPr>
              <a:t>corrected the magnitude</a:t>
            </a:r>
            <a:r>
              <a:rPr lang="en-US" dirty="0" smtClean="0"/>
              <a:t> but </a:t>
            </a:r>
            <a:r>
              <a:rPr lang="en-US" dirty="0" smtClean="0">
                <a:solidFill>
                  <a:srgbClr val="0070C0"/>
                </a:solidFill>
              </a:rPr>
              <a:t>large errors persist</a:t>
            </a:r>
            <a:r>
              <a:rPr lang="en-US" dirty="0" smtClean="0"/>
              <a:t> over the central Sarawak where large rainfall amount was recorded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457200"/>
            <a:ext cx="60579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2362200"/>
            <a:ext cx="6134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4419600"/>
            <a:ext cx="6096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6"/>
          <p:cNvSpPr txBox="1">
            <a:spLocks noChangeArrowheads="1"/>
          </p:cNvSpPr>
          <p:nvPr/>
        </p:nvSpPr>
        <p:spPr bwMode="auto">
          <a:xfrm>
            <a:off x="304800" y="990600"/>
            <a:ext cx="1631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APHRODITE_MYS</a:t>
            </a:r>
          </a:p>
        </p:txBody>
      </p:sp>
      <p:sp>
        <p:nvSpPr>
          <p:cNvPr id="55301" name="TextBox 7"/>
          <p:cNvSpPr txBox="1">
            <a:spLocks noChangeArrowheads="1"/>
          </p:cNvSpPr>
          <p:nvPr/>
        </p:nvSpPr>
        <p:spPr bwMode="auto">
          <a:xfrm>
            <a:off x="336550" y="2938463"/>
            <a:ext cx="1282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PRECIS (Raw)</a:t>
            </a:r>
          </a:p>
        </p:txBody>
      </p:sp>
      <p:sp>
        <p:nvSpPr>
          <p:cNvPr id="55302" name="TextBox 8"/>
          <p:cNvSpPr txBox="1">
            <a:spLocks noChangeArrowheads="1"/>
          </p:cNvSpPr>
          <p:nvPr/>
        </p:nvSpPr>
        <p:spPr bwMode="auto">
          <a:xfrm>
            <a:off x="341313" y="4648200"/>
            <a:ext cx="1519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PRECIS</a:t>
            </a:r>
          </a:p>
          <a:p>
            <a:pPr eaLnBrk="1" hangingPunct="1"/>
            <a:r>
              <a:rPr lang="en-US" sz="1600"/>
              <a:t>(Bias Corrected)</a:t>
            </a:r>
          </a:p>
        </p:txBody>
      </p:sp>
      <p:sp>
        <p:nvSpPr>
          <p:cNvPr id="10" name="Oval 9"/>
          <p:cNvSpPr/>
          <p:nvPr/>
        </p:nvSpPr>
        <p:spPr>
          <a:xfrm rot="18936222">
            <a:off x="2441575" y="2705100"/>
            <a:ext cx="381000" cy="669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04" name="TextBox 10"/>
          <p:cNvSpPr txBox="1">
            <a:spLocks noChangeArrowheads="1"/>
          </p:cNvSpPr>
          <p:nvPr/>
        </p:nvSpPr>
        <p:spPr bwMode="auto">
          <a:xfrm>
            <a:off x="2927350" y="304800"/>
            <a:ext cx="1255713" cy="369888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Jun-Jul-Aug</a:t>
            </a:r>
          </a:p>
        </p:txBody>
      </p:sp>
      <p:sp>
        <p:nvSpPr>
          <p:cNvPr id="55305" name="TextBox 11"/>
          <p:cNvSpPr txBox="1">
            <a:spLocks noChangeArrowheads="1"/>
          </p:cNvSpPr>
          <p:nvPr/>
        </p:nvSpPr>
        <p:spPr bwMode="auto">
          <a:xfrm>
            <a:off x="5770563" y="315913"/>
            <a:ext cx="1368425" cy="36988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Sep-Oct-Nov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828800" y="6324600"/>
            <a:ext cx="6324600" cy="457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  <a:defRPr/>
            </a:pPr>
            <a:r>
              <a:rPr lang="en-US" sz="1600" dirty="0" smtClean="0"/>
              <a:t>Fig. Comparison of mean seasonal rainfall (unit: mm/day) for DJF and MAM.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779325"/>
              </p:ext>
            </p:extLst>
          </p:nvPr>
        </p:nvGraphicFramePr>
        <p:xfrm>
          <a:off x="683568" y="2060848"/>
          <a:ext cx="7848600" cy="3048000"/>
        </p:xfrm>
        <a:graphic>
          <a:graphicData uri="http://schemas.openxmlformats.org/drawingml/2006/table">
            <a:tbl>
              <a:tblPr/>
              <a:tblGrid>
                <a:gridCol w="2616200"/>
                <a:gridCol w="1308100"/>
                <a:gridCol w="1308100"/>
                <a:gridCol w="1308100"/>
                <a:gridCol w="1308100"/>
              </a:tblGrid>
              <a:tr h="3810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Seasons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Peninsular Malaysia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latin typeface="Arial"/>
                          <a:ea typeface="SimSun"/>
                          <a:cs typeface="Times New Roman"/>
                        </a:rPr>
                        <a:t>East Malaysia</a:t>
                      </a:r>
                      <a:endParaRPr lang="en-US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38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latin typeface="Arial"/>
                          <a:ea typeface="SimSun"/>
                          <a:cs typeface="Times New Roman"/>
                        </a:rPr>
                        <a:t>Before Correction</a:t>
                      </a:r>
                      <a:endParaRPr lang="en-US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After Correction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Before Correction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latin typeface="Arial"/>
                          <a:ea typeface="SimSun"/>
                          <a:cs typeface="Times New Roman"/>
                        </a:rPr>
                        <a:t>After Correction</a:t>
                      </a:r>
                      <a:endParaRPr lang="en-US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latin typeface="Arial"/>
                          <a:ea typeface="SimSun"/>
                          <a:cs typeface="Times New Roman"/>
                        </a:rPr>
                        <a:t>Dec-Jan-Feb</a:t>
                      </a:r>
                      <a:endParaRPr lang="en-US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latin typeface="Arial"/>
                          <a:ea typeface="SimSun"/>
                          <a:cs typeface="Times New Roman"/>
                        </a:rPr>
                        <a:t>2.14</a:t>
                      </a:r>
                      <a:endParaRPr lang="en-US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1.04  (51%)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3.37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2.21 (34%)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latin typeface="Arial"/>
                          <a:ea typeface="SimSun"/>
                          <a:cs typeface="Times New Roman"/>
                        </a:rPr>
                        <a:t>Mar-Apr-May</a:t>
                      </a:r>
                      <a:endParaRPr lang="en-US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latin typeface="Arial"/>
                          <a:ea typeface="SimSun"/>
                          <a:cs typeface="Times New Roman"/>
                        </a:rPr>
                        <a:t>3.29</a:t>
                      </a:r>
                      <a:endParaRPr lang="en-US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0.69  (79%)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3.86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0.85 (77%)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Jun-Jul-Aug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latin typeface="Arial"/>
                          <a:ea typeface="SimSun"/>
                          <a:cs typeface="Times New Roman"/>
                        </a:rPr>
                        <a:t>3.07</a:t>
                      </a:r>
                      <a:endParaRPr lang="en-US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0.63 (79%)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3.05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0.93 (69%)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Sep-Oct-Nov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latin typeface="Arial"/>
                          <a:ea typeface="SimSun"/>
                          <a:cs typeface="Times New Roman"/>
                        </a:rPr>
                        <a:t>4.03</a:t>
                      </a:r>
                      <a:endParaRPr lang="en-US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1.04 (74%)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3.01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1.14 (62%)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6363" name="TextBox 5"/>
          <p:cNvSpPr txBox="1">
            <a:spLocks noChangeArrowheads="1"/>
          </p:cNvSpPr>
          <p:nvPr/>
        </p:nvSpPr>
        <p:spPr bwMode="auto">
          <a:xfrm>
            <a:off x="539552" y="764704"/>
            <a:ext cx="807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The </a:t>
            </a:r>
            <a:r>
              <a:rPr lang="en-US" sz="1600" dirty="0"/>
              <a:t>spatial MAE (1986-1999) for the </a:t>
            </a:r>
            <a:r>
              <a:rPr lang="en-US" sz="1600" b="1" dirty="0">
                <a:solidFill>
                  <a:srgbClr val="0070C0"/>
                </a:solidFill>
              </a:rPr>
              <a:t>seasonal mean of daily rainfall </a:t>
            </a:r>
            <a:r>
              <a:rPr lang="en-US" sz="1600" dirty="0"/>
              <a:t>(unit: mm/day) with reference to the values calculated from the 0.05°×0.05° version of the APHRODITE_MYS before and after the application of the developed bias correction algorithm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/>
          <p:cNvSpPr>
            <a:spLocks noGrp="1"/>
          </p:cNvSpPr>
          <p:nvPr>
            <p:ph idx="1"/>
          </p:nvPr>
        </p:nvSpPr>
        <p:spPr>
          <a:xfrm>
            <a:off x="1981200" y="6248400"/>
            <a:ext cx="6324600" cy="457200"/>
          </a:xfrm>
        </p:spPr>
        <p:txBody>
          <a:bodyPr/>
          <a:lstStyle/>
          <a:p>
            <a:pPr>
              <a:buFontTx/>
              <a:buNone/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Fig. Comparison of daily rainfall 90</a:t>
            </a:r>
            <a:r>
              <a:rPr lang="en-US" sz="1600" baseline="3000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 percentile for DJF and MAM. 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59721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362200"/>
            <a:ext cx="59626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4267200"/>
            <a:ext cx="59721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0" y="1066800"/>
            <a:ext cx="1631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APHRODITE_MYS</a:t>
            </a:r>
          </a:p>
        </p:txBody>
      </p:sp>
      <p:sp>
        <p:nvSpPr>
          <p:cNvPr id="57350" name="TextBox 7"/>
          <p:cNvSpPr txBox="1">
            <a:spLocks noChangeArrowheads="1"/>
          </p:cNvSpPr>
          <p:nvPr/>
        </p:nvSpPr>
        <p:spPr bwMode="auto">
          <a:xfrm>
            <a:off x="228600" y="2819400"/>
            <a:ext cx="1284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PRECIS (Raw)</a:t>
            </a:r>
          </a:p>
        </p:txBody>
      </p:sp>
      <p:sp>
        <p:nvSpPr>
          <p:cNvPr id="57351" name="TextBox 8"/>
          <p:cNvSpPr txBox="1">
            <a:spLocks noChangeArrowheads="1"/>
          </p:cNvSpPr>
          <p:nvPr/>
        </p:nvSpPr>
        <p:spPr bwMode="auto">
          <a:xfrm>
            <a:off x="152400" y="4800600"/>
            <a:ext cx="1517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PRECIS</a:t>
            </a:r>
          </a:p>
          <a:p>
            <a:pPr eaLnBrk="1" hangingPunct="1"/>
            <a:r>
              <a:rPr lang="en-US" sz="1600"/>
              <a:t>(Bias Corrected)</a:t>
            </a:r>
          </a:p>
        </p:txBody>
      </p:sp>
      <p:sp>
        <p:nvSpPr>
          <p:cNvPr id="10" name="Oval 9"/>
          <p:cNvSpPr/>
          <p:nvPr/>
        </p:nvSpPr>
        <p:spPr>
          <a:xfrm>
            <a:off x="4114800" y="26670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57800" y="2743200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7354" name="TextBox 11"/>
          <p:cNvSpPr txBox="1">
            <a:spLocks noChangeArrowheads="1"/>
          </p:cNvSpPr>
          <p:nvPr/>
        </p:nvSpPr>
        <p:spPr bwMode="auto">
          <a:xfrm>
            <a:off x="2635250" y="315913"/>
            <a:ext cx="1327150" cy="36988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Dec-Jan-Feb</a:t>
            </a:r>
          </a:p>
        </p:txBody>
      </p:sp>
      <p:sp>
        <p:nvSpPr>
          <p:cNvPr id="57355" name="TextBox 12"/>
          <p:cNvSpPr txBox="1">
            <a:spLocks noChangeArrowheads="1"/>
          </p:cNvSpPr>
          <p:nvPr/>
        </p:nvSpPr>
        <p:spPr bwMode="auto">
          <a:xfrm>
            <a:off x="5486400" y="304800"/>
            <a:ext cx="1455738" cy="369888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Mar-Apr-May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33400"/>
            <a:ext cx="60102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191000"/>
            <a:ext cx="61245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2286000"/>
            <a:ext cx="60674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6"/>
          <p:cNvSpPr txBox="1">
            <a:spLocks noChangeArrowheads="1"/>
          </p:cNvSpPr>
          <p:nvPr/>
        </p:nvSpPr>
        <p:spPr bwMode="auto">
          <a:xfrm>
            <a:off x="120650" y="939800"/>
            <a:ext cx="1631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APHRODITE_MYS</a:t>
            </a:r>
          </a:p>
        </p:txBody>
      </p: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152400" y="2886075"/>
            <a:ext cx="12842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PRECIS (Raw)</a:t>
            </a:r>
          </a:p>
        </p:txBody>
      </p:sp>
      <p:sp>
        <p:nvSpPr>
          <p:cNvPr id="58374" name="TextBox 8"/>
          <p:cNvSpPr txBox="1">
            <a:spLocks noChangeArrowheads="1"/>
          </p:cNvSpPr>
          <p:nvPr/>
        </p:nvSpPr>
        <p:spPr bwMode="auto">
          <a:xfrm>
            <a:off x="158750" y="4597400"/>
            <a:ext cx="1517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PRECIS</a:t>
            </a:r>
          </a:p>
          <a:p>
            <a:pPr eaLnBrk="1" hangingPunct="1"/>
            <a:r>
              <a:rPr lang="en-US" sz="1600"/>
              <a:t>(Bias Corrected)</a:t>
            </a:r>
          </a:p>
        </p:txBody>
      </p:sp>
      <p:sp>
        <p:nvSpPr>
          <p:cNvPr id="58375" name="TextBox 10"/>
          <p:cNvSpPr txBox="1">
            <a:spLocks noChangeArrowheads="1"/>
          </p:cNvSpPr>
          <p:nvPr/>
        </p:nvSpPr>
        <p:spPr bwMode="auto">
          <a:xfrm>
            <a:off x="2743200" y="381000"/>
            <a:ext cx="1255713" cy="369888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Jun-Jul-Aug</a:t>
            </a:r>
          </a:p>
        </p:txBody>
      </p:sp>
      <p:sp>
        <p:nvSpPr>
          <p:cNvPr id="58376" name="TextBox 11"/>
          <p:cNvSpPr txBox="1">
            <a:spLocks noChangeArrowheads="1"/>
          </p:cNvSpPr>
          <p:nvPr/>
        </p:nvSpPr>
        <p:spPr bwMode="auto">
          <a:xfrm>
            <a:off x="5562600" y="381000"/>
            <a:ext cx="1370013" cy="369888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Sep-Oct-Nov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057400" y="6248400"/>
            <a:ext cx="5638800" cy="457200"/>
          </a:xfrm>
        </p:spPr>
        <p:txBody>
          <a:bodyPr>
            <a:normAutofit fontScale="92500"/>
          </a:bodyPr>
          <a:lstStyle/>
          <a:p>
            <a:pPr>
              <a:buFontTx/>
              <a:buNone/>
              <a:defRPr/>
            </a:pPr>
            <a:r>
              <a:rPr lang="en-US" sz="1600" dirty="0" smtClean="0"/>
              <a:t>Fig. Comparison of daily rainfall 90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percentile for JJA and SON.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05516"/>
              </p:ext>
            </p:extLst>
          </p:nvPr>
        </p:nvGraphicFramePr>
        <p:xfrm>
          <a:off x="755576" y="1772816"/>
          <a:ext cx="7154862" cy="3162300"/>
        </p:xfrm>
        <a:graphic>
          <a:graphicData uri="http://schemas.openxmlformats.org/drawingml/2006/table">
            <a:tbl>
              <a:tblPr/>
              <a:tblGrid>
                <a:gridCol w="2384954"/>
                <a:gridCol w="1192477"/>
                <a:gridCol w="1192477"/>
                <a:gridCol w="1192477"/>
                <a:gridCol w="1192477"/>
              </a:tblGrid>
              <a:tr h="70273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Seasons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Peninsular Malaysia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East Malaysia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3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Before Correction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After Correction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Before Correction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After Correction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Dec-Jan-Feb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4.61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2.40 (47%)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6.08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5.60 (7%)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Mar-Apr-May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3.97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1.98 (50%)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4.28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2.23 (47%)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Jun-Jul-Aug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3.24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1.99 (38%)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3.48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2.32 (33%)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Sep-Oct-Nov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4.27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3.06 (28%)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Arial"/>
                          <a:ea typeface="SimSun"/>
                          <a:cs typeface="Times New Roman"/>
                        </a:rPr>
                        <a:t>4.73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latin typeface="Arial"/>
                          <a:ea typeface="SimSun"/>
                          <a:cs typeface="Times New Roman"/>
                        </a:rPr>
                        <a:t>2.72 (42%)</a:t>
                      </a: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9435" name="TextBox 4"/>
          <p:cNvSpPr txBox="1">
            <a:spLocks noChangeArrowheads="1"/>
          </p:cNvSpPr>
          <p:nvPr/>
        </p:nvSpPr>
        <p:spPr bwMode="auto">
          <a:xfrm>
            <a:off x="457200" y="228600"/>
            <a:ext cx="7772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The </a:t>
            </a:r>
            <a:r>
              <a:rPr lang="en-US" sz="1600" dirty="0"/>
              <a:t>spatial MAE (1986-1999) for </a:t>
            </a:r>
            <a:r>
              <a:rPr lang="en-US" sz="1600" b="1" dirty="0">
                <a:solidFill>
                  <a:srgbClr val="0070C0"/>
                </a:solidFill>
              </a:rPr>
              <a:t>the 90</a:t>
            </a:r>
            <a:r>
              <a:rPr lang="en-US" sz="1600" b="1" baseline="30000" dirty="0">
                <a:solidFill>
                  <a:srgbClr val="0070C0"/>
                </a:solidFill>
              </a:rPr>
              <a:t>th</a:t>
            </a:r>
            <a:r>
              <a:rPr lang="en-US" sz="1600" b="1" dirty="0">
                <a:solidFill>
                  <a:srgbClr val="0070C0"/>
                </a:solidFill>
              </a:rPr>
              <a:t> percentile daily rainfall </a:t>
            </a:r>
            <a:r>
              <a:rPr lang="en-US" sz="1600" dirty="0"/>
              <a:t>(unit: mm/day) with reference to the values calculated from the 0.05°×0.05° version of the APHRODITE_MYS before and after the application of the developed bias correction algorithm. </a:t>
            </a:r>
          </a:p>
          <a:p>
            <a:pPr eaLnBrk="1" hangingPunct="1"/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Bias correction Validation for temperature distribution</a:t>
            </a:r>
            <a:endParaRPr lang="en-US" dirty="0"/>
          </a:p>
        </p:txBody>
      </p:sp>
      <p:sp>
        <p:nvSpPr>
          <p:cNvPr id="60418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6248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4"/>
          <p:cNvSpPr>
            <a:spLocks noChangeArrowheads="1"/>
          </p:cNvSpPr>
          <p:nvPr/>
        </p:nvSpPr>
        <p:spPr bwMode="auto">
          <a:xfrm>
            <a:off x="914400" y="685800"/>
            <a:ext cx="7467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The spatial distribution of the </a:t>
            </a:r>
            <a:r>
              <a:rPr lang="en-US" b="1">
                <a:solidFill>
                  <a:srgbClr val="0000CC"/>
                </a:solidFill>
              </a:rPr>
              <a:t>annual mean temperature </a:t>
            </a:r>
            <a:r>
              <a:rPr lang="en-US"/>
              <a:t>(1986-1999) for (a) observation, (b) the raw PRECIS/ERA40 and (c) after the bias correction. Unit in °C.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3695700" y="3924300"/>
            <a:ext cx="2057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4" name="TextBox 9"/>
          <p:cNvSpPr txBox="1">
            <a:spLocks noChangeArrowheads="1"/>
          </p:cNvSpPr>
          <p:nvPr/>
        </p:nvSpPr>
        <p:spPr bwMode="auto">
          <a:xfrm>
            <a:off x="5257800" y="5334000"/>
            <a:ext cx="1111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Too warm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2933700" y="4000500"/>
            <a:ext cx="1676400" cy="68580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429000" y="4419600"/>
            <a:ext cx="1600200" cy="76200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7" name="TextBox 14"/>
          <p:cNvSpPr txBox="1">
            <a:spLocks noChangeArrowheads="1"/>
          </p:cNvSpPr>
          <p:nvPr/>
        </p:nvSpPr>
        <p:spPr bwMode="auto">
          <a:xfrm>
            <a:off x="2921000" y="5345113"/>
            <a:ext cx="96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Too cold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V="1">
            <a:off x="4000500" y="4229100"/>
            <a:ext cx="21336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4114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4259263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5"/>
          <p:cNvSpPr txBox="1">
            <a:spLocks noChangeArrowheads="1"/>
          </p:cNvSpPr>
          <p:nvPr/>
        </p:nvSpPr>
        <p:spPr bwMode="auto">
          <a:xfrm>
            <a:off x="1181100" y="620713"/>
            <a:ext cx="2400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Biases of PRECIS/ERA40</a:t>
            </a:r>
          </a:p>
        </p:txBody>
      </p:sp>
      <p:sp>
        <p:nvSpPr>
          <p:cNvPr id="62468" name="TextBox 6"/>
          <p:cNvSpPr txBox="1">
            <a:spLocks noChangeArrowheads="1"/>
          </p:cNvSpPr>
          <p:nvPr/>
        </p:nvSpPr>
        <p:spPr bwMode="auto">
          <a:xfrm>
            <a:off x="4768850" y="620713"/>
            <a:ext cx="391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Biases of PRECIS/ERA40 after correction</a:t>
            </a:r>
          </a:p>
        </p:txBody>
      </p:sp>
      <p:sp>
        <p:nvSpPr>
          <p:cNvPr id="62469" name="Rectangle 7"/>
          <p:cNvSpPr>
            <a:spLocks noChangeArrowheads="1"/>
          </p:cNvSpPr>
          <p:nvPr/>
        </p:nvSpPr>
        <p:spPr bwMode="auto">
          <a:xfrm>
            <a:off x="457200" y="0"/>
            <a:ext cx="777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The seasonal variations of mean temperature biases</a:t>
            </a:r>
          </a:p>
        </p:txBody>
      </p:sp>
      <p:sp>
        <p:nvSpPr>
          <p:cNvPr id="9" name="Oval 8"/>
          <p:cNvSpPr/>
          <p:nvPr/>
        </p:nvSpPr>
        <p:spPr>
          <a:xfrm>
            <a:off x="6705600" y="3733800"/>
            <a:ext cx="1143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6600" y="4800600"/>
            <a:ext cx="609600" cy="685800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71600" y="2362200"/>
          <a:ext cx="6400800" cy="2362200"/>
        </p:xfrm>
        <a:graphic>
          <a:graphicData uri="http://schemas.openxmlformats.org/drawingml/2006/table">
            <a:tbl>
              <a:tblPr/>
              <a:tblGrid>
                <a:gridCol w="2017643"/>
                <a:gridCol w="2156791"/>
                <a:gridCol w="2226366"/>
              </a:tblGrid>
              <a:tr h="472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Seasons 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Before correction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After correction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Dec-Jan-Feb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0.95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0.29 (69%)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Mar-Apr-May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0.89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96315" algn="l"/>
                          <a:tab pos="1360170" algn="ctr"/>
                        </a:tabLs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0.19 (79%)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Jun-Jul-Aug</a:t>
                      </a:r>
                      <a:endParaRPr lang="en-US" sz="160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0.99</a:t>
                      </a:r>
                      <a:endParaRPr lang="en-US" sz="160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0.11 (89%)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Sep-Oct-Nov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0.90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0.12 (87%)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3515" name="Rectangle 4"/>
          <p:cNvSpPr>
            <a:spLocks noChangeArrowheads="1"/>
          </p:cNvSpPr>
          <p:nvPr/>
        </p:nvSpPr>
        <p:spPr bwMode="auto">
          <a:xfrm>
            <a:off x="533400" y="9144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The spatial MAE (1985-1999) for the </a:t>
            </a:r>
            <a:r>
              <a:rPr lang="en-US" b="1">
                <a:solidFill>
                  <a:srgbClr val="0000CC"/>
                </a:solidFill>
              </a:rPr>
              <a:t>seasonal averaged temperature </a:t>
            </a:r>
            <a:r>
              <a:rPr lang="en-US"/>
              <a:t>(unit: °C) with reference to the values calculated from the WONG2010 before and after the application of the developed bias correction algorithm. </a:t>
            </a:r>
            <a:r>
              <a:rPr lang="en-US">
                <a:solidFill>
                  <a:srgbClr val="0000CC"/>
                </a:solidFill>
              </a:rPr>
              <a:t>The values in the bracket show percentage of improvement.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927725"/>
            <a:ext cx="38163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0" y="261938"/>
            <a:ext cx="9144000" cy="863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439738" y="476250"/>
            <a:ext cx="3895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CH" sz="2000">
                <a:solidFill>
                  <a:schemeClr val="bg2"/>
                </a:solidFill>
              </a:rPr>
              <a:t>Description of slide / Title of slide</a:t>
            </a:r>
            <a:endParaRPr lang="de-DE" sz="2000">
              <a:solidFill>
                <a:schemeClr val="bg2"/>
              </a:solidFill>
            </a:endParaRPr>
          </a:p>
        </p:txBody>
      </p:sp>
      <p:pic>
        <p:nvPicPr>
          <p:cNvPr id="19461" name="Picture 6" descr="ukm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6143625"/>
            <a:ext cx="3746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3"/>
          <p:cNvSpPr txBox="1">
            <a:spLocks noChangeArrowheads="1"/>
          </p:cNvSpPr>
          <p:nvPr/>
        </p:nvSpPr>
        <p:spPr bwMode="auto">
          <a:xfrm>
            <a:off x="500063" y="6357938"/>
            <a:ext cx="2143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6589BF"/>
                </a:solidFill>
                <a:latin typeface="Calibri" charset="0"/>
              </a:rPr>
              <a:t>UNIVERSITI KEBANGSAAN MALAYSIA</a:t>
            </a:r>
          </a:p>
        </p:txBody>
      </p:sp>
      <p:sp>
        <p:nvSpPr>
          <p:cNvPr id="19463" name="Text Box 4"/>
          <p:cNvSpPr txBox="1">
            <a:spLocks noChangeArrowheads="1"/>
          </p:cNvSpPr>
          <p:nvPr/>
        </p:nvSpPr>
        <p:spPr bwMode="auto">
          <a:xfrm>
            <a:off x="1447800" y="914400"/>
            <a:ext cx="640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Line 11"/>
          <p:cNvSpPr>
            <a:spLocks noChangeShapeType="1"/>
          </p:cNvSpPr>
          <p:nvPr/>
        </p:nvSpPr>
        <p:spPr bwMode="auto">
          <a:xfrm>
            <a:off x="1905000" y="1752600"/>
            <a:ext cx="838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6" name="Line 12"/>
          <p:cNvSpPr>
            <a:spLocks noChangeShapeType="1"/>
          </p:cNvSpPr>
          <p:nvPr/>
        </p:nvSpPr>
        <p:spPr bwMode="auto">
          <a:xfrm>
            <a:off x="1905000" y="2209800"/>
            <a:ext cx="838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2895600" y="16002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Tahoma" charset="0"/>
              </a:rPr>
              <a:t>SWM (Late May to Sept)</a:t>
            </a:r>
          </a:p>
        </p:txBody>
      </p:sp>
      <p:sp>
        <p:nvSpPr>
          <p:cNvPr id="19468" name="Text Box 14"/>
          <p:cNvSpPr txBox="1">
            <a:spLocks noChangeArrowheads="1"/>
          </p:cNvSpPr>
          <p:nvPr/>
        </p:nvSpPr>
        <p:spPr bwMode="auto">
          <a:xfrm>
            <a:off x="2895600" y="1981200"/>
            <a:ext cx="2743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Tahoma" charset="0"/>
              </a:rPr>
              <a:t>NEM (Nov to March)</a:t>
            </a:r>
          </a:p>
        </p:txBody>
      </p:sp>
      <p:sp>
        <p:nvSpPr>
          <p:cNvPr id="19469" name="Text Box 15"/>
          <p:cNvSpPr txBox="1">
            <a:spLocks noChangeArrowheads="1"/>
          </p:cNvSpPr>
          <p:nvPr/>
        </p:nvSpPr>
        <p:spPr bwMode="auto">
          <a:xfrm>
            <a:off x="1571625" y="3643313"/>
            <a:ext cx="1928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  <a:latin typeface="Tahoma" charset="0"/>
              </a:rPr>
              <a:t>INDIAN OCEAN</a:t>
            </a:r>
          </a:p>
        </p:txBody>
      </p:sp>
      <p:sp>
        <p:nvSpPr>
          <p:cNvPr id="19470" name="Text Box 16"/>
          <p:cNvSpPr txBox="1">
            <a:spLocks noChangeArrowheads="1"/>
          </p:cNvSpPr>
          <p:nvPr/>
        </p:nvSpPr>
        <p:spPr bwMode="auto">
          <a:xfrm>
            <a:off x="4343400" y="2819400"/>
            <a:ext cx="2743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  <a:latin typeface="Tahoma" charset="0"/>
              </a:rPr>
              <a:t>PACIFC OCEAN</a:t>
            </a:r>
            <a:r>
              <a:rPr lang="en-US" sz="1600">
                <a:solidFill>
                  <a:srgbClr val="FF0000"/>
                </a:solidFill>
                <a:latin typeface="Times New Roman" charset="0"/>
              </a:rPr>
              <a:t> </a:t>
            </a:r>
          </a:p>
        </p:txBody>
      </p:sp>
      <p:sp>
        <p:nvSpPr>
          <p:cNvPr id="19471" name="WordArt 17"/>
          <p:cNvSpPr>
            <a:spLocks noChangeArrowheads="1" noChangeShapeType="1" noTextEdit="1"/>
          </p:cNvSpPr>
          <p:nvPr/>
        </p:nvSpPr>
        <p:spPr bwMode="auto">
          <a:xfrm>
            <a:off x="1905000" y="3962400"/>
            <a:ext cx="9144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IOD</a:t>
            </a:r>
          </a:p>
        </p:txBody>
      </p:sp>
      <p:sp>
        <p:nvSpPr>
          <p:cNvPr id="19472" name="WordArt 18"/>
          <p:cNvSpPr>
            <a:spLocks noChangeArrowheads="1" noChangeShapeType="1" noTextEdit="1"/>
          </p:cNvSpPr>
          <p:nvPr/>
        </p:nvSpPr>
        <p:spPr bwMode="auto">
          <a:xfrm>
            <a:off x="5562600" y="3200400"/>
            <a:ext cx="11430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ENSO</a:t>
            </a:r>
          </a:p>
        </p:txBody>
      </p:sp>
      <p:sp>
        <p:nvSpPr>
          <p:cNvPr id="19473" name="Line 19"/>
          <p:cNvSpPr>
            <a:spLocks noChangeShapeType="1"/>
          </p:cNvSpPr>
          <p:nvPr/>
        </p:nvSpPr>
        <p:spPr bwMode="auto">
          <a:xfrm>
            <a:off x="2133600" y="3276600"/>
            <a:ext cx="2286000" cy="0"/>
          </a:xfrm>
          <a:prstGeom prst="line">
            <a:avLst/>
          </a:prstGeom>
          <a:noFill/>
          <a:ln w="57150">
            <a:solidFill>
              <a:srgbClr val="0070C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4" name="WordArt 20"/>
          <p:cNvSpPr>
            <a:spLocks noChangeArrowheads="1" noChangeShapeType="1" noTextEdit="1"/>
          </p:cNvSpPr>
          <p:nvPr/>
        </p:nvSpPr>
        <p:spPr bwMode="auto">
          <a:xfrm>
            <a:off x="1905000" y="3124200"/>
            <a:ext cx="838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MJO</a:t>
            </a:r>
          </a:p>
        </p:txBody>
      </p:sp>
      <p:sp>
        <p:nvSpPr>
          <p:cNvPr id="19475" name="Text Box 21"/>
          <p:cNvSpPr txBox="1">
            <a:spLocks noChangeArrowheads="1"/>
          </p:cNvSpPr>
          <p:nvPr/>
        </p:nvSpPr>
        <p:spPr bwMode="auto">
          <a:xfrm>
            <a:off x="838200" y="457200"/>
            <a:ext cx="76200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ahoma" charset="0"/>
              </a:rPr>
              <a:t>Monsoon &amp; Dominant Modes of Climate Variability</a:t>
            </a:r>
            <a:r>
              <a:rPr lang="en-US" sz="1800" b="1"/>
              <a:t> </a:t>
            </a:r>
          </a:p>
        </p:txBody>
      </p:sp>
      <p:sp>
        <p:nvSpPr>
          <p:cNvPr id="19476" name="Text Box 22"/>
          <p:cNvSpPr txBox="1">
            <a:spLocks noChangeArrowheads="1"/>
          </p:cNvSpPr>
          <p:nvPr/>
        </p:nvSpPr>
        <p:spPr bwMode="auto">
          <a:xfrm>
            <a:off x="6384925" y="5903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9477" name="Text Box 23"/>
          <p:cNvSpPr txBox="1">
            <a:spLocks noChangeArrowheads="1"/>
          </p:cNvSpPr>
          <p:nvPr/>
        </p:nvSpPr>
        <p:spPr bwMode="auto">
          <a:xfrm>
            <a:off x="1116013" y="5229225"/>
            <a:ext cx="7543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Indian Ocean Dipole (IOD), El Nino-Southern Oscillation (ENSO) --IAV (2-7 years), Quasi-Biennial Oscillation (QBO), Madden-Julian Oscillation (MJO) – ISO (20-60 days), Synoptic scales – typhoon, cold surges, Borneo Vortex</a:t>
            </a:r>
          </a:p>
          <a:p>
            <a:pPr eaLnBrk="1" hangingPunct="1">
              <a:spcBef>
                <a:spcPct val="50000"/>
              </a:spcBef>
            </a:pPr>
            <a:endParaRPr lang="en-US" sz="180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206750" y="2470150"/>
            <a:ext cx="365125" cy="1387475"/>
          </a:xfrm>
          <a:custGeom>
            <a:avLst/>
            <a:gdLst>
              <a:gd name="connsiteX0" fmla="*/ 286603 w 354842"/>
              <a:gd name="connsiteY0" fmla="*/ 0 h 1392071"/>
              <a:gd name="connsiteX1" fmla="*/ 177421 w 354842"/>
              <a:gd name="connsiteY1" fmla="*/ 204716 h 1392071"/>
              <a:gd name="connsiteX2" fmla="*/ 136477 w 354842"/>
              <a:gd name="connsiteY2" fmla="*/ 300251 h 1392071"/>
              <a:gd name="connsiteX3" fmla="*/ 109182 w 354842"/>
              <a:gd name="connsiteY3" fmla="*/ 341194 h 1392071"/>
              <a:gd name="connsiteX4" fmla="*/ 54591 w 354842"/>
              <a:gd name="connsiteY4" fmla="*/ 464024 h 1392071"/>
              <a:gd name="connsiteX5" fmla="*/ 40943 w 354842"/>
              <a:gd name="connsiteY5" fmla="*/ 518615 h 1392071"/>
              <a:gd name="connsiteX6" fmla="*/ 27295 w 354842"/>
              <a:gd name="connsiteY6" fmla="*/ 559558 h 1392071"/>
              <a:gd name="connsiteX7" fmla="*/ 0 w 354842"/>
              <a:gd name="connsiteY7" fmla="*/ 668740 h 1392071"/>
              <a:gd name="connsiteX8" fmla="*/ 13648 w 354842"/>
              <a:gd name="connsiteY8" fmla="*/ 873456 h 1392071"/>
              <a:gd name="connsiteX9" fmla="*/ 40943 w 354842"/>
              <a:gd name="connsiteY9" fmla="*/ 982639 h 1392071"/>
              <a:gd name="connsiteX10" fmla="*/ 95534 w 354842"/>
              <a:gd name="connsiteY10" fmla="*/ 1132764 h 1392071"/>
              <a:gd name="connsiteX11" fmla="*/ 150125 w 354842"/>
              <a:gd name="connsiteY11" fmla="*/ 1160059 h 1392071"/>
              <a:gd name="connsiteX12" fmla="*/ 191069 w 354842"/>
              <a:gd name="connsiteY12" fmla="*/ 1201003 h 1392071"/>
              <a:gd name="connsiteX13" fmla="*/ 232012 w 354842"/>
              <a:gd name="connsiteY13" fmla="*/ 1255594 h 1392071"/>
              <a:gd name="connsiteX14" fmla="*/ 300251 w 354842"/>
              <a:gd name="connsiteY14" fmla="*/ 1269242 h 1392071"/>
              <a:gd name="connsiteX15" fmla="*/ 341194 w 354842"/>
              <a:gd name="connsiteY15" fmla="*/ 1296537 h 1392071"/>
              <a:gd name="connsiteX16" fmla="*/ 354842 w 354842"/>
              <a:gd name="connsiteY16" fmla="*/ 1392071 h 139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4842" h="1392071">
                <a:moveTo>
                  <a:pt x="286603" y="0"/>
                </a:moveTo>
                <a:cubicBezTo>
                  <a:pt x="250209" y="68239"/>
                  <a:pt x="207886" y="133632"/>
                  <a:pt x="177421" y="204716"/>
                </a:cubicBezTo>
                <a:cubicBezTo>
                  <a:pt x="163773" y="236561"/>
                  <a:pt x="151971" y="269262"/>
                  <a:pt x="136477" y="300251"/>
                </a:cubicBezTo>
                <a:cubicBezTo>
                  <a:pt x="129142" y="314922"/>
                  <a:pt x="117320" y="326953"/>
                  <a:pt x="109182" y="341194"/>
                </a:cubicBezTo>
                <a:cubicBezTo>
                  <a:pt x="90155" y="374491"/>
                  <a:pt x="66292" y="428922"/>
                  <a:pt x="54591" y="464024"/>
                </a:cubicBezTo>
                <a:cubicBezTo>
                  <a:pt x="48660" y="481819"/>
                  <a:pt x="46096" y="500580"/>
                  <a:pt x="40943" y="518615"/>
                </a:cubicBezTo>
                <a:cubicBezTo>
                  <a:pt x="36991" y="532447"/>
                  <a:pt x="31080" y="545679"/>
                  <a:pt x="27295" y="559558"/>
                </a:cubicBezTo>
                <a:cubicBezTo>
                  <a:pt x="17424" y="595750"/>
                  <a:pt x="0" y="668740"/>
                  <a:pt x="0" y="668740"/>
                </a:cubicBezTo>
                <a:cubicBezTo>
                  <a:pt x="4549" y="736979"/>
                  <a:pt x="6843" y="805405"/>
                  <a:pt x="13648" y="873456"/>
                </a:cubicBezTo>
                <a:cubicBezTo>
                  <a:pt x="20677" y="943746"/>
                  <a:pt x="25814" y="927166"/>
                  <a:pt x="40943" y="982639"/>
                </a:cubicBezTo>
                <a:cubicBezTo>
                  <a:pt x="50008" y="1015878"/>
                  <a:pt x="57141" y="1100770"/>
                  <a:pt x="95534" y="1132764"/>
                </a:cubicBezTo>
                <a:cubicBezTo>
                  <a:pt x="111163" y="1145788"/>
                  <a:pt x="131928" y="1150961"/>
                  <a:pt x="150125" y="1160059"/>
                </a:cubicBezTo>
                <a:cubicBezTo>
                  <a:pt x="163773" y="1173707"/>
                  <a:pt x="178508" y="1186348"/>
                  <a:pt x="191069" y="1201003"/>
                </a:cubicBezTo>
                <a:cubicBezTo>
                  <a:pt x="205872" y="1218273"/>
                  <a:pt x="212723" y="1243539"/>
                  <a:pt x="232012" y="1255594"/>
                </a:cubicBezTo>
                <a:cubicBezTo>
                  <a:pt x="251683" y="1267888"/>
                  <a:pt x="277505" y="1264693"/>
                  <a:pt x="300251" y="1269242"/>
                </a:cubicBezTo>
                <a:cubicBezTo>
                  <a:pt x="313899" y="1278340"/>
                  <a:pt x="334532" y="1281548"/>
                  <a:pt x="341194" y="1296537"/>
                </a:cubicBezTo>
                <a:cubicBezTo>
                  <a:pt x="354259" y="1325932"/>
                  <a:pt x="354842" y="1392071"/>
                  <a:pt x="354842" y="1392071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ms-MY"/>
          </a:p>
        </p:txBody>
      </p:sp>
      <p:sp>
        <p:nvSpPr>
          <p:cNvPr id="25" name="Freeform 24"/>
          <p:cNvSpPr/>
          <p:nvPr/>
        </p:nvSpPr>
        <p:spPr>
          <a:xfrm>
            <a:off x="3057525" y="2428875"/>
            <a:ext cx="300038" cy="1524000"/>
          </a:xfrm>
          <a:custGeom>
            <a:avLst/>
            <a:gdLst>
              <a:gd name="connsiteX0" fmla="*/ 286602 w 300686"/>
              <a:gd name="connsiteY0" fmla="*/ 1501868 h 1524401"/>
              <a:gd name="connsiteX1" fmla="*/ 218364 w 300686"/>
              <a:gd name="connsiteY1" fmla="*/ 1392686 h 1524401"/>
              <a:gd name="connsiteX2" fmla="*/ 191068 w 300686"/>
              <a:gd name="connsiteY2" fmla="*/ 1351743 h 1524401"/>
              <a:gd name="connsiteX3" fmla="*/ 150125 w 300686"/>
              <a:gd name="connsiteY3" fmla="*/ 1242561 h 1524401"/>
              <a:gd name="connsiteX4" fmla="*/ 136477 w 300686"/>
              <a:gd name="connsiteY4" fmla="*/ 1201617 h 1524401"/>
              <a:gd name="connsiteX5" fmla="*/ 68238 w 300686"/>
              <a:gd name="connsiteY5" fmla="*/ 1106083 h 1524401"/>
              <a:gd name="connsiteX6" fmla="*/ 13647 w 300686"/>
              <a:gd name="connsiteY6" fmla="*/ 983253 h 1524401"/>
              <a:gd name="connsiteX7" fmla="*/ 0 w 300686"/>
              <a:gd name="connsiteY7" fmla="*/ 901367 h 1524401"/>
              <a:gd name="connsiteX8" fmla="*/ 27295 w 300686"/>
              <a:gd name="connsiteY8" fmla="*/ 683003 h 1524401"/>
              <a:gd name="connsiteX9" fmla="*/ 40943 w 300686"/>
              <a:gd name="connsiteY9" fmla="*/ 573820 h 1524401"/>
              <a:gd name="connsiteX10" fmla="*/ 81886 w 300686"/>
              <a:gd name="connsiteY10" fmla="*/ 450991 h 1524401"/>
              <a:gd name="connsiteX11" fmla="*/ 95534 w 300686"/>
              <a:gd name="connsiteY11" fmla="*/ 396400 h 1524401"/>
              <a:gd name="connsiteX12" fmla="*/ 136477 w 300686"/>
              <a:gd name="connsiteY12" fmla="*/ 218979 h 1524401"/>
              <a:gd name="connsiteX13" fmla="*/ 150125 w 300686"/>
              <a:gd name="connsiteY13" fmla="*/ 178035 h 1524401"/>
              <a:gd name="connsiteX14" fmla="*/ 191068 w 300686"/>
              <a:gd name="connsiteY14" fmla="*/ 150740 h 1524401"/>
              <a:gd name="connsiteX15" fmla="*/ 204716 w 300686"/>
              <a:gd name="connsiteY15" fmla="*/ 109797 h 1524401"/>
              <a:gd name="connsiteX16" fmla="*/ 259307 w 300686"/>
              <a:gd name="connsiteY16" fmla="*/ 55206 h 152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686" h="1524401">
                <a:moveTo>
                  <a:pt x="286602" y="1501868"/>
                </a:moveTo>
                <a:cubicBezTo>
                  <a:pt x="224225" y="1408301"/>
                  <a:pt x="300686" y="1524401"/>
                  <a:pt x="218364" y="1392686"/>
                </a:cubicBezTo>
                <a:cubicBezTo>
                  <a:pt x="209671" y="1378777"/>
                  <a:pt x="200167" y="1365391"/>
                  <a:pt x="191068" y="1351743"/>
                </a:cubicBezTo>
                <a:cubicBezTo>
                  <a:pt x="165906" y="1251095"/>
                  <a:pt x="192945" y="1342476"/>
                  <a:pt x="150125" y="1242561"/>
                </a:cubicBezTo>
                <a:cubicBezTo>
                  <a:pt x="144458" y="1229338"/>
                  <a:pt x="142911" y="1214484"/>
                  <a:pt x="136477" y="1201617"/>
                </a:cubicBezTo>
                <a:cubicBezTo>
                  <a:pt x="126497" y="1181657"/>
                  <a:pt x="77514" y="1118451"/>
                  <a:pt x="68238" y="1106083"/>
                </a:cubicBezTo>
                <a:cubicBezTo>
                  <a:pt x="35756" y="1008636"/>
                  <a:pt x="56903" y="1048137"/>
                  <a:pt x="13647" y="983253"/>
                </a:cubicBezTo>
                <a:cubicBezTo>
                  <a:pt x="9098" y="955958"/>
                  <a:pt x="0" y="929039"/>
                  <a:pt x="0" y="901367"/>
                </a:cubicBezTo>
                <a:cubicBezTo>
                  <a:pt x="0" y="779719"/>
                  <a:pt x="5567" y="769914"/>
                  <a:pt x="27295" y="683003"/>
                </a:cubicBezTo>
                <a:cubicBezTo>
                  <a:pt x="31844" y="646609"/>
                  <a:pt x="32542" y="609523"/>
                  <a:pt x="40943" y="573820"/>
                </a:cubicBezTo>
                <a:cubicBezTo>
                  <a:pt x="50828" y="531810"/>
                  <a:pt x="71419" y="492860"/>
                  <a:pt x="81886" y="450991"/>
                </a:cubicBezTo>
                <a:lnTo>
                  <a:pt x="95534" y="396400"/>
                </a:lnTo>
                <a:cubicBezTo>
                  <a:pt x="119988" y="151868"/>
                  <a:pt x="80530" y="330873"/>
                  <a:pt x="136477" y="218979"/>
                </a:cubicBezTo>
                <a:cubicBezTo>
                  <a:pt x="142911" y="206112"/>
                  <a:pt x="141138" y="189269"/>
                  <a:pt x="150125" y="178035"/>
                </a:cubicBezTo>
                <a:cubicBezTo>
                  <a:pt x="160371" y="165227"/>
                  <a:pt x="177420" y="159838"/>
                  <a:pt x="191068" y="150740"/>
                </a:cubicBezTo>
                <a:cubicBezTo>
                  <a:pt x="195617" y="137092"/>
                  <a:pt x="195729" y="121031"/>
                  <a:pt x="204716" y="109797"/>
                </a:cubicBezTo>
                <a:cubicBezTo>
                  <a:pt x="292554" y="0"/>
                  <a:pt x="214490" y="144837"/>
                  <a:pt x="259307" y="55206"/>
                </a:cubicBezTo>
              </a:path>
            </a:pathLst>
          </a:cu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ms-MY"/>
          </a:p>
        </p:txBody>
      </p:sp>
      <p:pic>
        <p:nvPicPr>
          <p:cNvPr id="19480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636838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962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581400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5"/>
          <p:cNvSpPr>
            <a:spLocks noChangeArrowheads="1"/>
          </p:cNvSpPr>
          <p:nvPr/>
        </p:nvSpPr>
        <p:spPr bwMode="auto">
          <a:xfrm>
            <a:off x="609600" y="76200"/>
            <a:ext cx="777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The seasonal variations of the 90</a:t>
            </a:r>
            <a:r>
              <a:rPr lang="en-US" baseline="30000"/>
              <a:t>th</a:t>
            </a:r>
            <a:r>
              <a:rPr lang="en-US"/>
              <a:t> percentile daily temperature biases </a:t>
            </a:r>
          </a:p>
        </p:txBody>
      </p:sp>
      <p:sp>
        <p:nvSpPr>
          <p:cNvPr id="64516" name="TextBox 6"/>
          <p:cNvSpPr txBox="1">
            <a:spLocks noChangeArrowheads="1"/>
          </p:cNvSpPr>
          <p:nvPr/>
        </p:nvSpPr>
        <p:spPr bwMode="auto">
          <a:xfrm>
            <a:off x="1181100" y="773113"/>
            <a:ext cx="2400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Biases of PRECIS/ERA40</a:t>
            </a:r>
          </a:p>
        </p:txBody>
      </p:sp>
      <p:sp>
        <p:nvSpPr>
          <p:cNvPr id="64517" name="TextBox 7"/>
          <p:cNvSpPr txBox="1">
            <a:spLocks noChangeArrowheads="1"/>
          </p:cNvSpPr>
          <p:nvPr/>
        </p:nvSpPr>
        <p:spPr bwMode="auto">
          <a:xfrm>
            <a:off x="4768850" y="773113"/>
            <a:ext cx="391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Biases of PRECIS/ERA40 after correction</a:t>
            </a:r>
          </a:p>
        </p:txBody>
      </p:sp>
      <p:sp>
        <p:nvSpPr>
          <p:cNvPr id="9" name="Oval 8"/>
          <p:cNvSpPr/>
          <p:nvPr/>
        </p:nvSpPr>
        <p:spPr>
          <a:xfrm>
            <a:off x="6705600" y="3962400"/>
            <a:ext cx="1143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6600" y="5029200"/>
            <a:ext cx="609600" cy="685800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 rot="20360309">
            <a:off x="1670050" y="4238625"/>
            <a:ext cx="457200" cy="982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 rot="20360309">
            <a:off x="3359150" y="4240213"/>
            <a:ext cx="457200" cy="982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2362200"/>
          <a:ext cx="6858000" cy="2590800"/>
        </p:xfrm>
        <a:graphic>
          <a:graphicData uri="http://schemas.openxmlformats.org/drawingml/2006/table">
            <a:tbl>
              <a:tblPr/>
              <a:tblGrid>
                <a:gridCol w="2104792"/>
                <a:gridCol w="2230244"/>
                <a:gridCol w="2522964"/>
              </a:tblGrid>
              <a:tr h="6862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Before correction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After correction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76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 smtClean="0">
                          <a:latin typeface="Calibri"/>
                          <a:ea typeface="SimSun"/>
                          <a:cs typeface="Times New Roman"/>
                        </a:rPr>
                        <a:t>Dec-Jan-Feb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0.88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0.37 (57%)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 smtClean="0">
                          <a:latin typeface="Calibri"/>
                          <a:ea typeface="SimSun"/>
                          <a:cs typeface="Times New Roman"/>
                        </a:rPr>
                        <a:t>Mar-Apr-May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0.92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0.25 (72%)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 smtClean="0">
                          <a:latin typeface="Calibri"/>
                          <a:ea typeface="SimSun"/>
                          <a:cs typeface="Times New Roman"/>
                        </a:rPr>
                        <a:t>Jun-Jul-Aug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1.03</a:t>
                      </a:r>
                      <a:endParaRPr lang="en-US" sz="160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0.17 (83%)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 smtClean="0">
                          <a:latin typeface="Calibri"/>
                          <a:ea typeface="SimSun"/>
                          <a:cs typeface="Times New Roman"/>
                        </a:rPr>
                        <a:t>Sep-Oct-Nov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0.97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0.17 (82%)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5563" name="Rectangle 4"/>
          <p:cNvSpPr>
            <a:spLocks noChangeArrowheads="1"/>
          </p:cNvSpPr>
          <p:nvPr/>
        </p:nvSpPr>
        <p:spPr bwMode="auto">
          <a:xfrm>
            <a:off x="609600" y="1219200"/>
            <a:ext cx="815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Seasonal variations of the </a:t>
            </a:r>
            <a:r>
              <a:rPr lang="en-US" b="1">
                <a:solidFill>
                  <a:srgbClr val="0000CC"/>
                </a:solidFill>
              </a:rPr>
              <a:t>daily temperature 90</a:t>
            </a:r>
            <a:r>
              <a:rPr lang="en-US" b="1" baseline="30000">
                <a:solidFill>
                  <a:srgbClr val="0000CC"/>
                </a:solidFill>
              </a:rPr>
              <a:t>th</a:t>
            </a:r>
            <a:r>
              <a:rPr lang="en-US" b="1">
                <a:solidFill>
                  <a:srgbClr val="0000CC"/>
                </a:solidFill>
              </a:rPr>
              <a:t> percentile </a:t>
            </a:r>
            <a:r>
              <a:rPr lang="en-US"/>
              <a:t>mean absolute errors over the Peninsular Malaysia calculated over the validation period of 1985-1999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29718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0000CC"/>
                </a:solidFill>
              </a:rPr>
              <a:t>Future changes of daily rainfall and temperature characteristics from the PRECIS/HadCM3 (Bias-Corrected) SRES A1B simulation</a:t>
            </a:r>
            <a:endParaRPr 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9144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PRECIS/HadCM3 SRES A1B Scenario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3622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The PRECIS/HadCM3 is a </a:t>
            </a:r>
            <a:r>
              <a:rPr lang="en-US" dirty="0" smtClean="0">
                <a:solidFill>
                  <a:srgbClr val="0070C0"/>
                </a:solidFill>
              </a:rPr>
              <a:t>transient simulations </a:t>
            </a:r>
            <a:r>
              <a:rPr lang="en-US" dirty="0" smtClean="0"/>
              <a:t>and produce output from </a:t>
            </a:r>
            <a:r>
              <a:rPr lang="en-US" dirty="0" smtClean="0">
                <a:solidFill>
                  <a:srgbClr val="0070C0"/>
                </a:solidFill>
              </a:rPr>
              <a:t>January 1970 – December 2100</a:t>
            </a:r>
            <a:r>
              <a:rPr lang="en-US" dirty="0" smtClean="0"/>
              <a:t>. The reference period for correction factors calculation were </a:t>
            </a:r>
            <a:r>
              <a:rPr lang="en-US" dirty="0" smtClean="0">
                <a:solidFill>
                  <a:srgbClr val="0070C0"/>
                </a:solidFill>
              </a:rPr>
              <a:t>1971-2000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7600"/>
            <a:ext cx="693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Precipitation Changes</a:t>
            </a:r>
            <a:endParaRPr lang="en-US" dirty="0"/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  <a:solidFill>
            <a:schemeClr val="bg2"/>
          </a:solidFill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changes (on seasonal basis) were calculated for three separate future periods, namely 2011-2040, 2041-2070 and 2071-2100 from the bias corrected dataset. </a:t>
            </a:r>
          </a:p>
          <a:p>
            <a:pPr>
              <a:buFontTx/>
              <a:buNone/>
            </a:pPr>
            <a:r>
              <a:rPr lang="en-US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    - mean precipitation</a:t>
            </a:r>
          </a:p>
          <a:p>
            <a:pPr>
              <a:buFontTx/>
              <a:buNone/>
            </a:pPr>
            <a:r>
              <a:rPr lang="en-US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    - 90</a:t>
            </a:r>
            <a:r>
              <a:rPr lang="en-US" baseline="300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 percentile of daily precipitation </a:t>
            </a:r>
          </a:p>
          <a:p>
            <a:pPr>
              <a:buFontTx/>
              <a:buNone/>
            </a:pPr>
            <a:r>
              <a:rPr lang="en-US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    - simple daily intensity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00" y="1219200"/>
          <a:ext cx="5486400" cy="1828800"/>
        </p:xfrm>
        <a:graphic>
          <a:graphicData uri="http://schemas.openxmlformats.org/drawingml/2006/table">
            <a:tbl>
              <a:tblPr/>
              <a:tblGrid>
                <a:gridCol w="1657350"/>
                <a:gridCol w="1371600"/>
                <a:gridCol w="1257300"/>
                <a:gridCol w="1200150"/>
              </a:tblGrid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Season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2011 – 2040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2041 – 2070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2071 – 2100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Dec-Jan-Feb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-10 (9)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- 18.9 (6)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- 15 (8.2)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Mar-Apr-May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2.3 (7.1)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- 9.2 (8.8)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- 3.6 (11.7)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Jun-Jul-Aug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-5 (8.3)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6.2 (15.4)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- 8 (17)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Sep-Oct-Nov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9.7 (5.2)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15.5 (8.1)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15.8 (11)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9665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Table: Changes of </a:t>
            </a:r>
            <a:r>
              <a:rPr lang="en-US" b="1">
                <a:solidFill>
                  <a:srgbClr val="0000CC"/>
                </a:solidFill>
              </a:rPr>
              <a:t>seasonal mean of daily precipitation </a:t>
            </a:r>
            <a:r>
              <a:rPr lang="en-US"/>
              <a:t>averaged over </a:t>
            </a:r>
            <a:r>
              <a:rPr lang="en-US">
                <a:solidFill>
                  <a:srgbClr val="0000CC"/>
                </a:solidFill>
              </a:rPr>
              <a:t>Peninsular Malaysia</a:t>
            </a:r>
            <a:r>
              <a:rPr lang="en-US"/>
              <a:t> w.r.t the baseline period of 1970-2000. Values in the bracket show the standard deviation about the mean values. Unit is %.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28800" y="4419600"/>
          <a:ext cx="5638799" cy="1752600"/>
        </p:xfrm>
        <a:graphic>
          <a:graphicData uri="http://schemas.openxmlformats.org/drawingml/2006/table">
            <a:tbl>
              <a:tblPr/>
              <a:tblGrid>
                <a:gridCol w="1703387"/>
                <a:gridCol w="1409700"/>
                <a:gridCol w="1292225"/>
                <a:gridCol w="1233487"/>
              </a:tblGrid>
              <a:tr h="350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Season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2011 – 2040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2041 – 2070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2071 – 2100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Dec-Jan-Feb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- 3.5 (7.2)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- 12.6 (9.8)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- 6.6 (9.3)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Mar-Apr-May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5 (8.7)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- 2.6 (18.4)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3 (23.3)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Jun-Jul-Aug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9.5 (14.5)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35.5 (28.4)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25.3 (25.2)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Sep-Oct-Nov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6 (8.3)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6.1 (10.7)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14 (13.6)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9698" name="Rectangle 6"/>
          <p:cNvSpPr>
            <a:spLocks noChangeArrowheads="1"/>
          </p:cNvSpPr>
          <p:nvPr/>
        </p:nvSpPr>
        <p:spPr bwMode="auto">
          <a:xfrm>
            <a:off x="609600" y="3429000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Changes </a:t>
            </a:r>
            <a:r>
              <a:rPr lang="en-US" b="1">
                <a:solidFill>
                  <a:srgbClr val="0000CC"/>
                </a:solidFill>
              </a:rPr>
              <a:t>of seasonal mean of daily precipitation </a:t>
            </a:r>
            <a:r>
              <a:rPr lang="en-US"/>
              <a:t>averaged over </a:t>
            </a:r>
            <a:r>
              <a:rPr lang="en-US">
                <a:solidFill>
                  <a:srgbClr val="0000CC"/>
                </a:solidFill>
              </a:rPr>
              <a:t>Sabah and Sarawak </a:t>
            </a:r>
            <a:r>
              <a:rPr lang="en-US"/>
              <a:t>w.r.t the baseline period of 1970-2000. Values in the bracket show the standard deviation about the mean values. Unit is %.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2362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2057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2133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95400"/>
            <a:ext cx="2133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0" y="0"/>
            <a:ext cx="3919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Changes of seasonal mean precipitation</a:t>
            </a:r>
          </a:p>
        </p:txBody>
      </p:sp>
      <p:sp>
        <p:nvSpPr>
          <p:cNvPr id="70662" name="TextBox 9"/>
          <p:cNvSpPr txBox="1">
            <a:spLocks noChangeArrowheads="1"/>
          </p:cNvSpPr>
          <p:nvPr/>
        </p:nvSpPr>
        <p:spPr bwMode="auto">
          <a:xfrm>
            <a:off x="1035050" y="762000"/>
            <a:ext cx="1327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Dec-Jan-Feb</a:t>
            </a:r>
          </a:p>
        </p:txBody>
      </p:sp>
      <p:sp>
        <p:nvSpPr>
          <p:cNvPr id="70663" name="TextBox 10"/>
          <p:cNvSpPr txBox="1">
            <a:spLocks noChangeArrowheads="1"/>
          </p:cNvSpPr>
          <p:nvPr/>
        </p:nvSpPr>
        <p:spPr bwMode="auto">
          <a:xfrm>
            <a:off x="3124200" y="762000"/>
            <a:ext cx="145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Mar-Apr-May</a:t>
            </a:r>
          </a:p>
        </p:txBody>
      </p:sp>
      <p:sp>
        <p:nvSpPr>
          <p:cNvPr id="70664" name="TextBox 11"/>
          <p:cNvSpPr txBox="1">
            <a:spLocks noChangeArrowheads="1"/>
          </p:cNvSpPr>
          <p:nvPr/>
        </p:nvSpPr>
        <p:spPr bwMode="auto">
          <a:xfrm>
            <a:off x="5297488" y="762000"/>
            <a:ext cx="1255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Jun-Jul-Aug</a:t>
            </a:r>
          </a:p>
        </p:txBody>
      </p:sp>
      <p:sp>
        <p:nvSpPr>
          <p:cNvPr id="70665" name="TextBox 12"/>
          <p:cNvSpPr txBox="1">
            <a:spLocks noChangeArrowheads="1"/>
          </p:cNvSpPr>
          <p:nvPr/>
        </p:nvSpPr>
        <p:spPr bwMode="auto">
          <a:xfrm>
            <a:off x="7278688" y="762000"/>
            <a:ext cx="1370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Sep-Oct-Nov</a:t>
            </a:r>
          </a:p>
        </p:txBody>
      </p:sp>
      <p:sp>
        <p:nvSpPr>
          <p:cNvPr id="70666" name="TextBox 13"/>
          <p:cNvSpPr txBox="1">
            <a:spLocks noChangeArrowheads="1"/>
          </p:cNvSpPr>
          <p:nvPr/>
        </p:nvSpPr>
        <p:spPr bwMode="auto">
          <a:xfrm>
            <a:off x="0" y="1524000"/>
            <a:ext cx="776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2011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</a:rPr>
              <a:t>- 2040</a:t>
            </a:r>
          </a:p>
        </p:txBody>
      </p:sp>
      <p:sp>
        <p:nvSpPr>
          <p:cNvPr id="70667" name="TextBox 14"/>
          <p:cNvSpPr txBox="1">
            <a:spLocks noChangeArrowheads="1"/>
          </p:cNvSpPr>
          <p:nvPr/>
        </p:nvSpPr>
        <p:spPr bwMode="auto">
          <a:xfrm>
            <a:off x="0" y="2819400"/>
            <a:ext cx="776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2041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</a:rPr>
              <a:t>- 2070</a:t>
            </a:r>
          </a:p>
        </p:txBody>
      </p:sp>
      <p:sp>
        <p:nvSpPr>
          <p:cNvPr id="70668" name="TextBox 15"/>
          <p:cNvSpPr txBox="1">
            <a:spLocks noChangeArrowheads="1"/>
          </p:cNvSpPr>
          <p:nvPr/>
        </p:nvSpPr>
        <p:spPr bwMode="auto">
          <a:xfrm>
            <a:off x="0" y="4154488"/>
            <a:ext cx="776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2071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</a:rPr>
              <a:t>- 2100</a:t>
            </a:r>
          </a:p>
        </p:txBody>
      </p:sp>
      <p:sp>
        <p:nvSpPr>
          <p:cNvPr id="17" name="Oval 16"/>
          <p:cNvSpPr/>
          <p:nvPr/>
        </p:nvSpPr>
        <p:spPr>
          <a:xfrm>
            <a:off x="4343400" y="2819400"/>
            <a:ext cx="457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43400" y="4191000"/>
            <a:ext cx="457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0600" y="4191000"/>
            <a:ext cx="381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 rot="18891761">
            <a:off x="5841207" y="3186906"/>
            <a:ext cx="914400" cy="2397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39000" y="4572000"/>
            <a:ext cx="3810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28800" y="1143000"/>
          <a:ext cx="5257800" cy="1828800"/>
        </p:xfrm>
        <a:graphic>
          <a:graphicData uri="http://schemas.openxmlformats.org/drawingml/2006/table">
            <a:tbl>
              <a:tblPr/>
              <a:tblGrid>
                <a:gridCol w="1819275"/>
                <a:gridCol w="1152525"/>
                <a:gridCol w="1200150"/>
                <a:gridCol w="1085850"/>
              </a:tblGrid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Season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2011 – 2040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2041 – 2070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2071 – 2100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Dec-Jan-Feb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-8.3 (12)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-15 (8.8)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- 12 (11.2)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Mar-Apr-May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1.7 (6.9)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-7 (11.5)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- 0.9 (14)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Jun-Jul-Aug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- 3.6 (8.9)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9.8 (17)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0.03 (18)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Sep-Oct-Nov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9 (7.3)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16.3 (10)</a:t>
                      </a:r>
                      <a:endParaRPr lang="en-US" sz="140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16.4 (13.2)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2737" name="Rectangle 4"/>
          <p:cNvSpPr>
            <a:spLocks noChangeArrowheads="1"/>
          </p:cNvSpPr>
          <p:nvPr/>
        </p:nvSpPr>
        <p:spPr bwMode="auto">
          <a:xfrm>
            <a:off x="990600" y="142875"/>
            <a:ext cx="7543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Changes of </a:t>
            </a:r>
            <a:r>
              <a:rPr lang="en-US" b="1">
                <a:solidFill>
                  <a:srgbClr val="0000CC"/>
                </a:solidFill>
              </a:rPr>
              <a:t>seasonal 90</a:t>
            </a:r>
            <a:r>
              <a:rPr lang="en-US" b="1" baseline="30000">
                <a:solidFill>
                  <a:srgbClr val="0000CC"/>
                </a:solidFill>
              </a:rPr>
              <a:t>th</a:t>
            </a:r>
            <a:r>
              <a:rPr lang="en-US" b="1">
                <a:solidFill>
                  <a:srgbClr val="0000CC"/>
                </a:solidFill>
              </a:rPr>
              <a:t> percentile of daily precipitation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/>
              <a:t>averaged over </a:t>
            </a:r>
            <a:r>
              <a:rPr lang="en-US">
                <a:solidFill>
                  <a:srgbClr val="0000CC"/>
                </a:solidFill>
              </a:rPr>
              <a:t>Peninsular Malaysia </a:t>
            </a:r>
            <a:r>
              <a:rPr lang="en-US"/>
              <a:t>w.r.t the baseline period of 1970-2000. Values in the bracket show the standard deviation about the mean values. Unit is %.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28800" y="4495800"/>
          <a:ext cx="5257800" cy="1828800"/>
        </p:xfrm>
        <a:graphic>
          <a:graphicData uri="http://schemas.openxmlformats.org/drawingml/2006/table">
            <a:tbl>
              <a:tblPr/>
              <a:tblGrid>
                <a:gridCol w="1819275"/>
                <a:gridCol w="1152525"/>
                <a:gridCol w="1200150"/>
                <a:gridCol w="1085850"/>
              </a:tblGrid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Season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2011 – 2040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2041 – 2070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2071 – 2100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DJF Areal Average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-3 (8.4)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-8.8 (12.7)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-2.3 (12.2)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MAM Areal Average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6 (9.3)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0.9 (18.1)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7.5 (21.5)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JJA Areal Average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11.5 (14.9)</a:t>
                      </a:r>
                      <a:endParaRPr lang="en-US" sz="140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41.3 (28.9)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35.8 (27.5)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SON Areal Average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4.7 (8.1)</a:t>
                      </a:r>
                      <a:endParaRPr lang="en-US" sz="140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7.3 910)</a:t>
                      </a:r>
                      <a:endParaRPr lang="en-US" sz="140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14.9 (12.6)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2770" name="Rectangle 7"/>
          <p:cNvSpPr>
            <a:spLocks noChangeArrowheads="1"/>
          </p:cNvSpPr>
          <p:nvPr/>
        </p:nvSpPr>
        <p:spPr bwMode="auto">
          <a:xfrm>
            <a:off x="971600" y="3212976"/>
            <a:ext cx="731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Changes</a:t>
            </a:r>
            <a:r>
              <a:rPr lang="en-US" dirty="0">
                <a:solidFill>
                  <a:srgbClr val="000000"/>
                </a:solidFill>
              </a:rPr>
              <a:t> of </a:t>
            </a:r>
            <a:r>
              <a:rPr lang="en-US" b="1" dirty="0">
                <a:solidFill>
                  <a:srgbClr val="0000CC"/>
                </a:solidFill>
              </a:rPr>
              <a:t>seasonal 90</a:t>
            </a:r>
            <a:r>
              <a:rPr lang="en-US" b="1" baseline="30000" dirty="0">
                <a:solidFill>
                  <a:srgbClr val="0000CC"/>
                </a:solidFill>
              </a:rPr>
              <a:t>th</a:t>
            </a:r>
            <a:r>
              <a:rPr lang="en-US" b="1" dirty="0">
                <a:solidFill>
                  <a:srgbClr val="0000CC"/>
                </a:solidFill>
              </a:rPr>
              <a:t> percentile of daily precipitation </a:t>
            </a:r>
            <a:r>
              <a:rPr lang="en-US" dirty="0"/>
              <a:t>averaged over </a:t>
            </a:r>
            <a:r>
              <a:rPr lang="en-US" dirty="0">
                <a:solidFill>
                  <a:srgbClr val="0000CC"/>
                </a:solidFill>
              </a:rPr>
              <a:t>Sabah and Sarawak </a:t>
            </a:r>
            <a:r>
              <a:rPr lang="en-US" dirty="0" err="1"/>
              <a:t>w.r.t</a:t>
            </a:r>
            <a:r>
              <a:rPr lang="en-US" dirty="0"/>
              <a:t> the baseline period of 1970-2000. Values in the bracket show the standard deviation about the mean values. Unit is %.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133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2057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2133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76400"/>
            <a:ext cx="2133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7"/>
          <p:cNvSpPr txBox="1">
            <a:spLocks noChangeArrowheads="1"/>
          </p:cNvSpPr>
          <p:nvPr/>
        </p:nvSpPr>
        <p:spPr bwMode="auto">
          <a:xfrm>
            <a:off x="1035050" y="1219200"/>
            <a:ext cx="1327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Dec-Jan-Feb</a:t>
            </a:r>
          </a:p>
        </p:txBody>
      </p:sp>
      <p:sp>
        <p:nvSpPr>
          <p:cNvPr id="73734" name="TextBox 8"/>
          <p:cNvSpPr txBox="1">
            <a:spLocks noChangeArrowheads="1"/>
          </p:cNvSpPr>
          <p:nvPr/>
        </p:nvSpPr>
        <p:spPr bwMode="auto">
          <a:xfrm>
            <a:off x="3124200" y="1219200"/>
            <a:ext cx="145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Mar-Apr-May</a:t>
            </a:r>
          </a:p>
        </p:txBody>
      </p:sp>
      <p:sp>
        <p:nvSpPr>
          <p:cNvPr id="73735" name="TextBox 9"/>
          <p:cNvSpPr txBox="1">
            <a:spLocks noChangeArrowheads="1"/>
          </p:cNvSpPr>
          <p:nvPr/>
        </p:nvSpPr>
        <p:spPr bwMode="auto">
          <a:xfrm>
            <a:off x="5297488" y="1219200"/>
            <a:ext cx="1255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Jun-Jul-Aug</a:t>
            </a:r>
          </a:p>
        </p:txBody>
      </p:sp>
      <p:sp>
        <p:nvSpPr>
          <p:cNvPr id="73736" name="TextBox 10"/>
          <p:cNvSpPr txBox="1">
            <a:spLocks noChangeArrowheads="1"/>
          </p:cNvSpPr>
          <p:nvPr/>
        </p:nvSpPr>
        <p:spPr bwMode="auto">
          <a:xfrm>
            <a:off x="7278688" y="1219200"/>
            <a:ext cx="1370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Sep-Oct-Nov</a:t>
            </a:r>
          </a:p>
        </p:txBody>
      </p:sp>
      <p:sp>
        <p:nvSpPr>
          <p:cNvPr id="73737" name="TextBox 11"/>
          <p:cNvSpPr txBox="1">
            <a:spLocks noChangeArrowheads="1"/>
          </p:cNvSpPr>
          <p:nvPr/>
        </p:nvSpPr>
        <p:spPr bwMode="auto">
          <a:xfrm>
            <a:off x="61913" y="1981200"/>
            <a:ext cx="776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2011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</a:rPr>
              <a:t>- 2040</a:t>
            </a:r>
          </a:p>
        </p:txBody>
      </p:sp>
      <p:sp>
        <p:nvSpPr>
          <p:cNvPr id="73738" name="TextBox 12"/>
          <p:cNvSpPr txBox="1">
            <a:spLocks noChangeArrowheads="1"/>
          </p:cNvSpPr>
          <p:nvPr/>
        </p:nvSpPr>
        <p:spPr bwMode="auto">
          <a:xfrm>
            <a:off x="61913" y="3276600"/>
            <a:ext cx="776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2041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</a:rPr>
              <a:t>- 2070</a:t>
            </a:r>
          </a:p>
        </p:txBody>
      </p:sp>
      <p:sp>
        <p:nvSpPr>
          <p:cNvPr id="73739" name="TextBox 13"/>
          <p:cNvSpPr txBox="1">
            <a:spLocks noChangeArrowheads="1"/>
          </p:cNvSpPr>
          <p:nvPr/>
        </p:nvSpPr>
        <p:spPr bwMode="auto">
          <a:xfrm>
            <a:off x="61913" y="4611688"/>
            <a:ext cx="776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2071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</a:rPr>
              <a:t>- 2100</a:t>
            </a:r>
          </a:p>
        </p:txBody>
      </p:sp>
      <p:sp>
        <p:nvSpPr>
          <p:cNvPr id="73740" name="TextBox 14"/>
          <p:cNvSpPr txBox="1">
            <a:spLocks noChangeArrowheads="1"/>
          </p:cNvSpPr>
          <p:nvPr/>
        </p:nvSpPr>
        <p:spPr bwMode="auto">
          <a:xfrm>
            <a:off x="381000" y="87313"/>
            <a:ext cx="549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Changes of seasonal 90</a:t>
            </a:r>
            <a:r>
              <a:rPr lang="en-US" sz="1800" baseline="30000"/>
              <a:t>th</a:t>
            </a:r>
            <a:r>
              <a:rPr lang="en-US" sz="1800"/>
              <a:t>  percentile of daily precipitation</a:t>
            </a:r>
          </a:p>
        </p:txBody>
      </p:sp>
      <p:pic>
        <p:nvPicPr>
          <p:cNvPr id="7374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86868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52600" y="1295400"/>
          <a:ext cx="5543550" cy="1828800"/>
        </p:xfrm>
        <a:graphic>
          <a:graphicData uri="http://schemas.openxmlformats.org/drawingml/2006/table">
            <a:tbl>
              <a:tblPr/>
              <a:tblGrid>
                <a:gridCol w="1819275"/>
                <a:gridCol w="1209675"/>
                <a:gridCol w="1257300"/>
                <a:gridCol w="1257300"/>
              </a:tblGrid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Season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2011 – 2040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2041 – 2070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2071 – 2100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Dec-Jan-Feb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0.8 (6.6)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1.7 (6.6)</a:t>
                      </a:r>
                      <a:endParaRPr lang="en-US" sz="140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0.4 (7.7)</a:t>
                      </a:r>
                      <a:endParaRPr lang="en-US" sz="140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Mar-Apr-May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10.5 (8.6)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4.3 (5.6)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6.5 (8.4)</a:t>
                      </a:r>
                      <a:endParaRPr lang="en-US" sz="140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Jun-Jul-Aug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3.7 (7.2)</a:t>
                      </a:r>
                      <a:endParaRPr lang="en-US" sz="140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12.2 (13.4)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11.4 (15.2)</a:t>
                      </a:r>
                      <a:endParaRPr lang="en-US" sz="140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Sep-Oct-Nov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9.2 (5.1)</a:t>
                      </a:r>
                      <a:endParaRPr lang="en-US" sz="140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14.1 (8.3)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15.8 (10.3)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4495800"/>
          <a:ext cx="5543550" cy="1828800"/>
        </p:xfrm>
        <a:graphic>
          <a:graphicData uri="http://schemas.openxmlformats.org/drawingml/2006/table">
            <a:tbl>
              <a:tblPr/>
              <a:tblGrid>
                <a:gridCol w="1819275"/>
                <a:gridCol w="1209675"/>
                <a:gridCol w="1257300"/>
                <a:gridCol w="1257300"/>
              </a:tblGrid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Liberation Serif"/>
                          <a:ea typeface="SimSun"/>
                          <a:cs typeface="Liberation Serif"/>
                        </a:rPr>
                        <a:t>Season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2011 – 2040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2041 – 2070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2071 – 2100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Dec-Jan-Feb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0.3 (7.6)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- 0.4 (11.5)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6.8 (11.8)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Mar-Apr-May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8.8 (6.3)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8 (10.9)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16.1 (15.1)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Jun-Jul-Aug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10.7 (10.5)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37.6 (19.6)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35.6 (18.4)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Liberation Serif"/>
                          <a:ea typeface="SimSun"/>
                          <a:cs typeface="Liberation Serif"/>
                        </a:rPr>
                        <a:t>Sep-Oct-Nov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6.7 (7.6)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10 (9)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CC"/>
                          </a:solidFill>
                          <a:latin typeface="Liberation Serif"/>
                          <a:ea typeface="SimSun"/>
                          <a:cs typeface="Liberation Serif"/>
                        </a:rPr>
                        <a:t>17.9 (11.9)</a:t>
                      </a:r>
                      <a:endParaRPr lang="en-US" sz="1400" dirty="0">
                        <a:solidFill>
                          <a:srgbClr val="0000CC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5841" name="Rectangle 6"/>
          <p:cNvSpPr>
            <a:spLocks noChangeArrowheads="1"/>
          </p:cNvSpPr>
          <p:nvPr/>
        </p:nvSpPr>
        <p:spPr bwMode="auto">
          <a:xfrm>
            <a:off x="685800" y="142875"/>
            <a:ext cx="792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Changes of </a:t>
            </a:r>
            <a:r>
              <a:rPr lang="en-US" b="1">
                <a:solidFill>
                  <a:srgbClr val="0000CC"/>
                </a:solidFill>
              </a:rPr>
              <a:t>seasonal daily precipitation intensity </a:t>
            </a:r>
            <a:r>
              <a:rPr lang="en-US"/>
              <a:t>averaged over </a:t>
            </a:r>
            <a:r>
              <a:rPr lang="en-US">
                <a:solidFill>
                  <a:srgbClr val="0000CC"/>
                </a:solidFill>
              </a:rPr>
              <a:t>Peninsular Malaysia</a:t>
            </a:r>
            <a:r>
              <a:rPr lang="en-US"/>
              <a:t> w.r.t the baseline period of 1970-2000. Values in the bracket show the standard deviation about the mean values. Unit is %.</a:t>
            </a:r>
          </a:p>
        </p:txBody>
      </p:sp>
      <p:sp>
        <p:nvSpPr>
          <p:cNvPr id="75842" name="Rectangle 4"/>
          <p:cNvSpPr>
            <a:spLocks noChangeArrowheads="1"/>
          </p:cNvSpPr>
          <p:nvPr/>
        </p:nvSpPr>
        <p:spPr bwMode="auto">
          <a:xfrm>
            <a:off x="457200" y="3352800"/>
            <a:ext cx="853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5257800" algn="l"/>
              </a:tabLst>
            </a:pPr>
            <a:r>
              <a:rPr lang="en-US">
                <a:latin typeface="Calibri" charset="0"/>
                <a:ea typeface="SimSun" charset="0"/>
                <a:cs typeface="SimSun" charset="0"/>
              </a:rPr>
              <a:t>Changes of </a:t>
            </a:r>
            <a:r>
              <a:rPr lang="en-US" b="1">
                <a:solidFill>
                  <a:srgbClr val="0000CC"/>
                </a:solidFill>
                <a:latin typeface="Calibri" charset="0"/>
                <a:ea typeface="SimSun" charset="0"/>
                <a:cs typeface="SimSun" charset="0"/>
              </a:rPr>
              <a:t>seasonal daily precipitation intensity </a:t>
            </a:r>
            <a:r>
              <a:rPr lang="en-US">
                <a:latin typeface="Calibri" charset="0"/>
                <a:ea typeface="SimSun" charset="0"/>
                <a:cs typeface="SimSun" charset="0"/>
              </a:rPr>
              <a:t>averaged over </a:t>
            </a:r>
            <a:r>
              <a:rPr lang="en-US">
                <a:solidFill>
                  <a:srgbClr val="0000CC"/>
                </a:solidFill>
                <a:latin typeface="Calibri" charset="0"/>
                <a:ea typeface="SimSun" charset="0"/>
                <a:cs typeface="SimSun" charset="0"/>
              </a:rPr>
              <a:t>Sabah and Sarawak </a:t>
            </a:r>
            <a:r>
              <a:rPr lang="en-US">
                <a:latin typeface="Calibri" charset="0"/>
                <a:ea typeface="SimSun" charset="0"/>
                <a:cs typeface="SimSun" charset="0"/>
              </a:rPr>
              <a:t>w.r.t the baseline period of 1970-2000. Values in the bracket show the standard deviation about the mean values. Unit is %.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927725"/>
            <a:ext cx="38163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261938"/>
            <a:ext cx="9144000" cy="863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214313" y="428625"/>
            <a:ext cx="8904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CH" sz="2800" b="1">
                <a:solidFill>
                  <a:srgbClr val="0000FF"/>
                </a:solidFill>
              </a:rPr>
              <a:t>Projected Pattern of Precipitation Changes by 2100</a:t>
            </a:r>
            <a:endParaRPr lang="de-DE" sz="2800" b="1">
              <a:solidFill>
                <a:srgbClr val="0000FF"/>
              </a:solidFill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43000"/>
            <a:ext cx="77152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1"/>
          <p:cNvSpPr txBox="1">
            <a:spLocks noChangeArrowheads="1"/>
          </p:cNvSpPr>
          <p:nvPr/>
        </p:nvSpPr>
        <p:spPr bwMode="auto">
          <a:xfrm>
            <a:off x="900113" y="5732463"/>
            <a:ext cx="2303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IPCC AR4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1905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71625"/>
            <a:ext cx="19812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1905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00200"/>
            <a:ext cx="18573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Box 7"/>
          <p:cNvSpPr txBox="1">
            <a:spLocks noChangeArrowheads="1"/>
          </p:cNvSpPr>
          <p:nvPr/>
        </p:nvSpPr>
        <p:spPr bwMode="auto">
          <a:xfrm>
            <a:off x="1416050" y="1143000"/>
            <a:ext cx="1327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Dec-Jan-Feb</a:t>
            </a:r>
          </a:p>
        </p:txBody>
      </p:sp>
      <p:sp>
        <p:nvSpPr>
          <p:cNvPr id="76806" name="TextBox 8"/>
          <p:cNvSpPr txBox="1">
            <a:spLocks noChangeArrowheads="1"/>
          </p:cNvSpPr>
          <p:nvPr/>
        </p:nvSpPr>
        <p:spPr bwMode="auto">
          <a:xfrm>
            <a:off x="3200400" y="1143000"/>
            <a:ext cx="145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Mar-Apr-May</a:t>
            </a:r>
          </a:p>
        </p:txBody>
      </p:sp>
      <p:sp>
        <p:nvSpPr>
          <p:cNvPr id="76807" name="TextBox 9"/>
          <p:cNvSpPr txBox="1">
            <a:spLocks noChangeArrowheads="1"/>
          </p:cNvSpPr>
          <p:nvPr/>
        </p:nvSpPr>
        <p:spPr bwMode="auto">
          <a:xfrm>
            <a:off x="5257800" y="1143000"/>
            <a:ext cx="1255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Jun-Jul-Aug</a:t>
            </a:r>
          </a:p>
        </p:txBody>
      </p:sp>
      <p:sp>
        <p:nvSpPr>
          <p:cNvPr id="76808" name="TextBox 10"/>
          <p:cNvSpPr txBox="1">
            <a:spLocks noChangeArrowheads="1"/>
          </p:cNvSpPr>
          <p:nvPr/>
        </p:nvSpPr>
        <p:spPr bwMode="auto">
          <a:xfrm>
            <a:off x="7164388" y="1143000"/>
            <a:ext cx="1370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Sep-Oct-Nov</a:t>
            </a:r>
          </a:p>
        </p:txBody>
      </p:sp>
      <p:sp>
        <p:nvSpPr>
          <p:cNvPr id="76809" name="TextBox 11"/>
          <p:cNvSpPr txBox="1">
            <a:spLocks noChangeArrowheads="1"/>
          </p:cNvSpPr>
          <p:nvPr/>
        </p:nvSpPr>
        <p:spPr bwMode="auto">
          <a:xfrm>
            <a:off x="228600" y="1905000"/>
            <a:ext cx="776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2011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</a:rPr>
              <a:t>- 2040</a:t>
            </a:r>
          </a:p>
        </p:txBody>
      </p:sp>
      <p:sp>
        <p:nvSpPr>
          <p:cNvPr id="76810" name="TextBox 12"/>
          <p:cNvSpPr txBox="1">
            <a:spLocks noChangeArrowheads="1"/>
          </p:cNvSpPr>
          <p:nvPr/>
        </p:nvSpPr>
        <p:spPr bwMode="auto">
          <a:xfrm>
            <a:off x="228600" y="3200400"/>
            <a:ext cx="776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2041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</a:rPr>
              <a:t>- 2070</a:t>
            </a:r>
          </a:p>
        </p:txBody>
      </p:sp>
      <p:sp>
        <p:nvSpPr>
          <p:cNvPr id="76811" name="TextBox 13"/>
          <p:cNvSpPr txBox="1">
            <a:spLocks noChangeArrowheads="1"/>
          </p:cNvSpPr>
          <p:nvPr/>
        </p:nvSpPr>
        <p:spPr bwMode="auto">
          <a:xfrm>
            <a:off x="228600" y="4535488"/>
            <a:ext cx="776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2071</a:t>
            </a:r>
          </a:p>
          <a:p>
            <a:pPr eaLnBrk="1" hangingPunct="1"/>
            <a:r>
              <a:rPr lang="en-US" sz="1800">
                <a:solidFill>
                  <a:srgbClr val="0000CC"/>
                </a:solidFill>
              </a:rPr>
              <a:t>- 2100</a:t>
            </a:r>
          </a:p>
        </p:txBody>
      </p:sp>
      <p:sp>
        <p:nvSpPr>
          <p:cNvPr id="76812" name="TextBox 14"/>
          <p:cNvSpPr txBox="1">
            <a:spLocks noChangeArrowheads="1"/>
          </p:cNvSpPr>
          <p:nvPr/>
        </p:nvSpPr>
        <p:spPr bwMode="auto">
          <a:xfrm>
            <a:off x="395536" y="476672"/>
            <a:ext cx="524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Changes of seasonal daily precipitation intensity (SDI)</a:t>
            </a:r>
          </a:p>
        </p:txBody>
      </p:sp>
      <p:sp>
        <p:nvSpPr>
          <p:cNvPr id="16" name="Oval 15"/>
          <p:cNvSpPr/>
          <p:nvPr/>
        </p:nvSpPr>
        <p:spPr>
          <a:xfrm rot="20480019">
            <a:off x="5132388" y="3135313"/>
            <a:ext cx="182562" cy="6746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 rot="2308576">
            <a:off x="6122988" y="2960688"/>
            <a:ext cx="187325" cy="8874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162800" y="3429000"/>
            <a:ext cx="304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162800" y="4648200"/>
            <a:ext cx="304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 rot="2308576">
            <a:off x="6186488" y="4179888"/>
            <a:ext cx="187325" cy="8874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Temperature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The changes of temperature on seasonal basis were calculated for three separate future periods, namely 2011-2040, 2041-2070 and 2071-2100 from the bias corrected dataset. 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0000CC"/>
                </a:solidFill>
              </a:rPr>
              <a:t>    - seasonal mean temperature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0000CC"/>
                </a:solidFill>
              </a:rPr>
              <a:t>    - 90</a:t>
            </a:r>
            <a:r>
              <a:rPr lang="en-US" baseline="30000" dirty="0" smtClean="0">
                <a:solidFill>
                  <a:srgbClr val="0000CC"/>
                </a:solidFill>
              </a:rPr>
              <a:t>th</a:t>
            </a:r>
            <a:r>
              <a:rPr lang="en-US" dirty="0" smtClean="0">
                <a:solidFill>
                  <a:srgbClr val="0000CC"/>
                </a:solidFill>
              </a:rPr>
              <a:t> percentile of daily precipitation </a:t>
            </a:r>
          </a:p>
          <a:p>
            <a:pPr>
              <a:defRPr/>
            </a:pPr>
            <a:r>
              <a:rPr lang="en-US" dirty="0" smtClean="0"/>
              <a:t>Only the changes over Peninsular Malaysia were presented since the 5km × 5 km bias corrected output is only available for these areas.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0000CC"/>
                </a:solidFill>
              </a:rPr>
              <a:t>    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47800" y="2590800"/>
          <a:ext cx="6088064" cy="2133600"/>
        </p:xfrm>
        <a:graphic>
          <a:graphicData uri="http://schemas.openxmlformats.org/drawingml/2006/table">
            <a:tbl>
              <a:tblPr/>
              <a:tblGrid>
                <a:gridCol w="1522016"/>
                <a:gridCol w="1522016"/>
                <a:gridCol w="1522016"/>
                <a:gridCol w="1522016"/>
              </a:tblGrid>
              <a:tr h="426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endParaRPr lang="en-US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2011-2040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2041-2070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2071-2100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Dec-Jan-Feb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1.1 (0.07)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2.2 (0.13)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2.9 (0.15)</a:t>
                      </a:r>
                      <a:endParaRPr lang="en-US" sz="160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latin typeface="Calibri"/>
                          <a:ea typeface="SimSun"/>
                          <a:cs typeface="Times New Roman"/>
                        </a:rPr>
                        <a:t>Mar-Apr-May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1.4 (0.09)</a:t>
                      </a:r>
                      <a:endParaRPr lang="en-US" sz="160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2.6 (0.17)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3.4 (0.24)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Jun-Jul-Aug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1.6 (0.15)</a:t>
                      </a:r>
                      <a:endParaRPr lang="en-US" sz="1600" b="1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2.7 (0.21)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3.7 (0.23)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latin typeface="Calibri"/>
                          <a:ea typeface="SimSun"/>
                          <a:cs typeface="Times New Roman"/>
                        </a:rPr>
                        <a:t>Sep-Oct-Nov</a:t>
                      </a:r>
                      <a:endParaRPr lang="en-US" sz="16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1.2 (0.10)</a:t>
                      </a:r>
                      <a:endParaRPr lang="en-US" sz="160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2.3 (0.20)</a:t>
                      </a:r>
                      <a:endParaRPr lang="en-US" sz="160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257800" algn="l"/>
                        </a:tabLs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3.2 (0.30)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9905" name="Rectangle 4"/>
          <p:cNvSpPr>
            <a:spLocks noChangeArrowheads="1"/>
          </p:cNvSpPr>
          <p:nvPr/>
        </p:nvSpPr>
        <p:spPr bwMode="auto">
          <a:xfrm>
            <a:off x="990600" y="1447800"/>
            <a:ext cx="739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/>
              <a:t>Changes of seasonal </a:t>
            </a:r>
            <a:r>
              <a:rPr lang="en-US" b="1">
                <a:solidFill>
                  <a:srgbClr val="0000CC"/>
                </a:solidFill>
              </a:rPr>
              <a:t>mean daily temperature</a:t>
            </a:r>
            <a:r>
              <a:rPr lang="en-US"/>
              <a:t> averaged over </a:t>
            </a:r>
            <a:r>
              <a:rPr lang="en-US">
                <a:solidFill>
                  <a:srgbClr val="0000CC"/>
                </a:solidFill>
              </a:rPr>
              <a:t>Peninsular Malaysia</a:t>
            </a:r>
            <a:r>
              <a:rPr lang="en-US"/>
              <a:t> w.r.t the baseline period of 1970-2000. Values in the bracket show the standard deviation about the mean values. Unit is °C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4340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76675"/>
            <a:ext cx="54102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6"/>
          <p:cNvSpPr>
            <a:spLocks noChangeArrowheads="1"/>
          </p:cNvSpPr>
          <p:nvPr/>
        </p:nvSpPr>
        <p:spPr bwMode="auto">
          <a:xfrm>
            <a:off x="990600" y="295275"/>
            <a:ext cx="7543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/>
              <a:t>The changes of </a:t>
            </a:r>
            <a:r>
              <a:rPr lang="en-US">
                <a:solidFill>
                  <a:srgbClr val="0000CC"/>
                </a:solidFill>
              </a:rPr>
              <a:t>Dec-Jan-Feb</a:t>
            </a:r>
            <a:r>
              <a:rPr lang="en-US"/>
              <a:t> and </a:t>
            </a:r>
            <a:r>
              <a:rPr lang="en-US">
                <a:solidFill>
                  <a:srgbClr val="0000CC"/>
                </a:solidFill>
              </a:rPr>
              <a:t>Jun-Jul-Aug</a:t>
            </a:r>
            <a:r>
              <a:rPr lang="en-US"/>
              <a:t> mean temperature with respect to the baseline period of 1970-2000 as projected by the PRECIS/HadCM3 based on SRES A1B scenario</a:t>
            </a:r>
          </a:p>
        </p:txBody>
      </p:sp>
      <p:sp>
        <p:nvSpPr>
          <p:cNvPr id="8" name="Oval 7"/>
          <p:cNvSpPr/>
          <p:nvPr/>
        </p:nvSpPr>
        <p:spPr>
          <a:xfrm>
            <a:off x="5867400" y="5181600"/>
            <a:ext cx="457200" cy="685800"/>
          </a:xfrm>
          <a:prstGeom prst="ellipse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09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79550"/>
            <a:ext cx="8382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6400800" y="5486400"/>
            <a:ext cx="533400" cy="914400"/>
          </a:xfrm>
          <a:prstGeom prst="ellipse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755166"/>
              </p:ext>
            </p:extLst>
          </p:nvPr>
        </p:nvGraphicFramePr>
        <p:xfrm>
          <a:off x="1600200" y="2362200"/>
          <a:ext cx="5943601" cy="2286000"/>
        </p:xfrm>
        <a:graphic>
          <a:graphicData uri="http://schemas.openxmlformats.org/drawingml/2006/table">
            <a:tbl>
              <a:tblPr/>
              <a:tblGrid>
                <a:gridCol w="1423988"/>
                <a:gridCol w="1547813"/>
                <a:gridCol w="1485900"/>
                <a:gridCol w="1485900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SimSun"/>
                          <a:cs typeface="Times New Roman"/>
                        </a:rPr>
                        <a:t>Seasons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SimSun"/>
                          <a:cs typeface="Times New Roman"/>
                        </a:rPr>
                        <a:t>2011 – 2040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SimSun"/>
                          <a:cs typeface="Times New Roman"/>
                        </a:rPr>
                        <a:t>2041 – 2070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SimSun"/>
                          <a:cs typeface="Times New Roman"/>
                        </a:rPr>
                        <a:t>2071 – </a:t>
                      </a:r>
                      <a:r>
                        <a:rPr lang="en-US" sz="1200" dirty="0" smtClean="0">
                          <a:latin typeface="Calibri"/>
                          <a:ea typeface="SimSun"/>
                          <a:cs typeface="Times New Roman"/>
                        </a:rPr>
                        <a:t>2100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SimSun"/>
                          <a:cs typeface="Times New Roman"/>
                        </a:rPr>
                        <a:t>Dec-Jan-Feb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1.3 (0.12)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2.4 (0.14)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3.1 (0.18)</a:t>
                      </a:r>
                      <a:endParaRPr lang="en-US" sz="140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SimSun"/>
                          <a:cs typeface="Times New Roman"/>
                        </a:rPr>
                        <a:t>Mar-Apr-May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1.5 (0.15)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2.7 (0.26)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3.6 (0.31)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SimSun"/>
                          <a:cs typeface="Times New Roman"/>
                        </a:rPr>
                        <a:t>Jun-Jul-Aug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1.6 (0.23)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2.5 (0.29)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3.6 (0.36)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SimSun"/>
                          <a:cs typeface="Times New Roman"/>
                        </a:rPr>
                        <a:t>Sep-Oct-Nov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1.3 (0.16)</a:t>
                      </a:r>
                      <a:endParaRPr lang="en-US" sz="140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2.4 (0.32)</a:t>
                      </a:r>
                      <a:endParaRPr lang="en-US" sz="140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3.3 (0.39)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4925" marR="34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2977" name="Rectangle 5"/>
          <p:cNvSpPr>
            <a:spLocks noChangeArrowheads="1"/>
          </p:cNvSpPr>
          <p:nvPr/>
        </p:nvSpPr>
        <p:spPr bwMode="auto">
          <a:xfrm>
            <a:off x="990600" y="1219200"/>
            <a:ext cx="731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Changes of </a:t>
            </a:r>
            <a:r>
              <a:rPr lang="en-US" b="1">
                <a:solidFill>
                  <a:srgbClr val="0000CC"/>
                </a:solidFill>
              </a:rPr>
              <a:t>seasonal 90</a:t>
            </a:r>
            <a:r>
              <a:rPr lang="en-US" b="1" baseline="30000">
                <a:solidFill>
                  <a:srgbClr val="0000CC"/>
                </a:solidFill>
              </a:rPr>
              <a:t>th</a:t>
            </a:r>
            <a:r>
              <a:rPr lang="en-US" b="1">
                <a:solidFill>
                  <a:srgbClr val="0000CC"/>
                </a:solidFill>
              </a:rPr>
              <a:t> percentile of daily temperature </a:t>
            </a:r>
            <a:r>
              <a:rPr lang="en-US"/>
              <a:t>over </a:t>
            </a:r>
            <a:r>
              <a:rPr lang="en-US">
                <a:solidFill>
                  <a:srgbClr val="0000CC"/>
                </a:solidFill>
              </a:rPr>
              <a:t>Peninsular Malaysia</a:t>
            </a:r>
            <a:r>
              <a:rPr lang="en-US"/>
              <a:t> w.r.t the baseline period of 1970-2000. Values in the bracket show the standard deviation about the mean values. Unit is °C.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49530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33800"/>
            <a:ext cx="48768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6"/>
          <p:cNvSpPr>
            <a:spLocks noChangeArrowheads="1"/>
          </p:cNvSpPr>
          <p:nvPr/>
        </p:nvSpPr>
        <p:spPr bwMode="auto">
          <a:xfrm>
            <a:off x="914400" y="295275"/>
            <a:ext cx="739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Changes of 90</a:t>
            </a:r>
            <a:r>
              <a:rPr lang="en-US" baseline="30000"/>
              <a:t>th</a:t>
            </a:r>
            <a:r>
              <a:rPr lang="en-US"/>
              <a:t> </a:t>
            </a:r>
            <a:r>
              <a:rPr lang="en-US" b="1">
                <a:solidFill>
                  <a:srgbClr val="0000CC"/>
                </a:solidFill>
              </a:rPr>
              <a:t>percentile of the daily temperature </a:t>
            </a:r>
            <a:r>
              <a:rPr lang="en-US"/>
              <a:t>during </a:t>
            </a:r>
            <a:r>
              <a:rPr lang="en-US">
                <a:solidFill>
                  <a:srgbClr val="0000CC"/>
                </a:solidFill>
              </a:rPr>
              <a:t>Dec-Jan-Feb</a:t>
            </a:r>
            <a:r>
              <a:rPr lang="en-US"/>
              <a:t> and </a:t>
            </a:r>
            <a:r>
              <a:rPr lang="en-US">
                <a:solidFill>
                  <a:srgbClr val="0000CC"/>
                </a:solidFill>
              </a:rPr>
              <a:t>Jun-Jul-Aug</a:t>
            </a:r>
            <a:r>
              <a:rPr lang="en-US"/>
              <a:t> with respect to the baseline period of 1970-2000 as projected by the PRECIS/HadCM3 based on SRES A1B scenario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6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0" name="Title 1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91141" name="Content Placeholder 14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4525963"/>
          </a:xfrm>
        </p:spPr>
        <p:txBody>
          <a:bodyPr/>
          <a:lstStyle/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The PRECIS provides reasonable simulation over western Maritime Continent but with systematic biases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We show here that these biases are largely correctable using a bias correction technique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This work is a consultation project for the Malaysian Government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In the next 3 years more regional downscaling work over the Southeast Asia region would be carried out under the SEACLID/CORDEX-SEA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6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6"/>
          <p:cNvSpPr>
            <a:spLocks noChangeArrowheads="1"/>
          </p:cNvSpPr>
          <p:nvPr/>
        </p:nvSpPr>
        <p:spPr bwMode="auto">
          <a:xfrm>
            <a:off x="0" y="261938"/>
            <a:ext cx="9144000" cy="863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TextBox 9"/>
          <p:cNvSpPr txBox="1">
            <a:spLocks noChangeArrowheads="1"/>
          </p:cNvSpPr>
          <p:nvPr/>
        </p:nvSpPr>
        <p:spPr bwMode="auto">
          <a:xfrm>
            <a:off x="1857375" y="2500313"/>
            <a:ext cx="500062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600" b="1">
                <a:latin typeface="Calibri" charset="0"/>
              </a:rPr>
              <a:t>Thank You</a:t>
            </a:r>
          </a:p>
          <a:p>
            <a:pPr algn="ctr" eaLnBrk="1" hangingPunct="1"/>
            <a:endParaRPr lang="en-US" sz="4800" b="1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927725"/>
            <a:ext cx="38163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0" y="261938"/>
            <a:ext cx="9144000" cy="863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TextBox 8"/>
          <p:cNvSpPr txBox="1">
            <a:spLocks noChangeArrowheads="1"/>
          </p:cNvSpPr>
          <p:nvPr/>
        </p:nvSpPr>
        <p:spPr bwMode="auto">
          <a:xfrm>
            <a:off x="533400" y="457200"/>
            <a:ext cx="7572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33CC"/>
                </a:solidFill>
              </a:rPr>
              <a:t>IPCC SREX: Climate &amp; Weather Extremes </a:t>
            </a:r>
          </a:p>
        </p:txBody>
      </p:sp>
      <p:pic>
        <p:nvPicPr>
          <p:cNvPr id="2355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670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10"/>
          <p:cNvSpPr txBox="1">
            <a:spLocks noChangeArrowheads="1"/>
          </p:cNvSpPr>
          <p:nvPr/>
        </p:nvSpPr>
        <p:spPr bwMode="auto">
          <a:xfrm>
            <a:off x="7239000" y="2133600"/>
            <a:ext cx="1676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Projected return periods for maximum daily temperature that was exceeded on average once during a 20-period in 1981-2000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900113" y="6237288"/>
            <a:ext cx="2303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IPCC SREX 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927725"/>
            <a:ext cx="38163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0" y="261938"/>
            <a:ext cx="9144000" cy="863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Box 8"/>
          <p:cNvSpPr txBox="1">
            <a:spLocks noChangeArrowheads="1"/>
          </p:cNvSpPr>
          <p:nvPr/>
        </p:nvSpPr>
        <p:spPr bwMode="auto">
          <a:xfrm>
            <a:off x="457200" y="533400"/>
            <a:ext cx="7572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33CC"/>
                </a:solidFill>
              </a:rPr>
              <a:t>IPCC SREX: Climate &amp; Weather Extremes </a:t>
            </a:r>
          </a:p>
        </p:txBody>
      </p:sp>
      <p:sp>
        <p:nvSpPr>
          <p:cNvPr id="25605" name="TextBox 10"/>
          <p:cNvSpPr txBox="1">
            <a:spLocks noChangeArrowheads="1"/>
          </p:cNvSpPr>
          <p:nvPr/>
        </p:nvSpPr>
        <p:spPr bwMode="auto">
          <a:xfrm>
            <a:off x="7239000" y="2133600"/>
            <a:ext cx="1676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Projected return periods for a daily precipitation event that was exceeded on average once during a 20-period in 1981-2000</a:t>
            </a:r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66389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900113" y="6381750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IPCC SREX 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0"/>
            <a:ext cx="6802438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74625" y="6211888"/>
            <a:ext cx="8429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Economy and Environment Program for Southeast Asia (EEPSEA) International Development Research Centre (http: //www.idrc.ca/eepsea)</a:t>
            </a:r>
          </a:p>
        </p:txBody>
      </p:sp>
      <p:sp>
        <p:nvSpPr>
          <p:cNvPr id="27651" name="TextBox 6"/>
          <p:cNvSpPr txBox="1">
            <a:spLocks noChangeArrowheads="1"/>
          </p:cNvSpPr>
          <p:nvPr/>
        </p:nvSpPr>
        <p:spPr bwMode="auto">
          <a:xfrm>
            <a:off x="6992938" y="2470150"/>
            <a:ext cx="21510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</a:rPr>
              <a:t>Different level of vulnerability to Climate change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56388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609600" y="228600"/>
            <a:ext cx="7924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00FF"/>
                </a:solidFill>
              </a:rPr>
              <a:t>Southeast Asia Regional Climate Initiative (SEARCI)</a:t>
            </a:r>
          </a:p>
          <a:p>
            <a:pPr algn="ctr" eaLnBrk="1" hangingPunct="1"/>
            <a:r>
              <a:rPr lang="en-US" sz="2000" b="1"/>
              <a:t>Member Countries: Malaysia, Indonesia, Vietnam, Philippines, Thailand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533400" y="6096000"/>
            <a:ext cx="822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0000FF"/>
                </a:solidFill>
              </a:rPr>
              <a:t>Hanoi University of Science, Vietnam, 2-3 Aug 2012</a:t>
            </a: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6629400" y="2667000"/>
            <a:ext cx="2362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Project Leader: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Fredolin Tangang</a:t>
            </a:r>
          </a:p>
          <a:p>
            <a:pPr eaLnBrk="1" hangingPunct="1"/>
            <a:r>
              <a:rPr lang="en-US" sz="1800"/>
              <a:t>Natl Univ of Malaysia</a:t>
            </a:r>
          </a:p>
          <a:p>
            <a:pPr eaLnBrk="1" hangingPunct="1"/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24377</TotalTime>
  <Words>2856</Words>
  <Application>Microsoft Macintosh PowerPoint</Application>
  <PresentationFormat>On-screen Show (4:3)</PresentationFormat>
  <Paragraphs>493</Paragraphs>
  <Slides>57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Standarddesign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developments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of a bias-correction technique on PRECIS output.</vt:lpstr>
      <vt:lpstr>Bias Correction</vt:lpstr>
      <vt:lpstr>Validation of the bias correction algorithm.</vt:lpstr>
      <vt:lpstr>PowerPoint Presentation</vt:lpstr>
      <vt:lpstr>Bias correction validation for daily precipitation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Bias correction Validation for temperature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changes of daily rainfall and temperature characteristics from the PRECIS/HadCM3 (Bias-Corrected) SRES A1B simulation</vt:lpstr>
      <vt:lpstr>PRECIS/HadCM3 SRES A1B Scenario</vt:lpstr>
      <vt:lpstr>Precipitation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Changes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KUP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Stocker</dc:creator>
  <cp:lastModifiedBy>User User</cp:lastModifiedBy>
  <cp:revision>179</cp:revision>
  <dcterms:created xsi:type="dcterms:W3CDTF">2012-04-03T22:12:41Z</dcterms:created>
  <dcterms:modified xsi:type="dcterms:W3CDTF">2013-08-28T07:54:30Z</dcterms:modified>
</cp:coreProperties>
</file>